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6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7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12192000"/>
  <p:embeddedFontLst>
    <p:embeddedFont>
      <p:font typeface="MiSans" panose="020B0604020202020204" charset="-122"/>
      <p:regular r:id="rId35"/>
    </p:embeddedFont>
    <p:embeddedFont>
      <p:font typeface="Noto Sans SC" panose="020B0200000000000000" pitchFamily="34" charset="-128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4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18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796E5-AA58-98E1-C85A-535D228F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3B32D-2803-9F8A-BDE6-8362504FA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942A4-DB5E-9F92-4EE6-F8F4E4CCD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B9ABF-AFF0-AB6E-BF2F-1EAB0E10B9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59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BC5B-7AB0-FA7B-A3DB-68860054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9539BE-9871-6F39-C272-987D761B7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A56D5-C782-765A-0F84-D1CA95DA3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9353-FB06-06D2-005D-C6AB233CC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04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9.png"/><Relationship Id="rId7" Type="http://schemas.openxmlformats.org/officeDocument/2006/relationships/image" Target="../media/image13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70.sv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9.png"/><Relationship Id="rId7" Type="http://schemas.openxmlformats.org/officeDocument/2006/relationships/image" Target="../media/image13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70.sv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80.sv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svg"/><Relationship Id="rId9" Type="http://schemas.openxmlformats.org/officeDocument/2006/relationships/image" Target="../media/image7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46.png"/><Relationship Id="rId5" Type="http://schemas.openxmlformats.org/officeDocument/2006/relationships/image" Target="../media/image13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6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4.svg"/><Relationship Id="rId4" Type="http://schemas.openxmlformats.org/officeDocument/2006/relationships/image" Target="../media/image6.sv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70.svg"/><Relationship Id="rId9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1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46.png"/><Relationship Id="rId5" Type="http://schemas.openxmlformats.org/officeDocument/2006/relationships/image" Target="../media/image13.png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0100000">
            <a:off x="5164455" y="3388995"/>
            <a:ext cx="6988810" cy="2291080"/>
          </a:xfrm>
          <a:prstGeom prst="ellipse">
            <a:avLst/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 rot="20100000">
            <a:off x="5164455" y="3388995"/>
            <a:ext cx="6988810" cy="229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23620" y="2389505"/>
            <a:ext cx="2136775" cy="0"/>
          </a:xfrm>
          <a:prstGeom prst="line">
            <a:avLst/>
          </a:prstGeom>
          <a:noFill/>
          <a:ln w="63500">
            <a:solidFill>
              <a:srgbClr val="171717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1023620" y="668655"/>
            <a:ext cx="2115820" cy="56642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63500">
            <a:solidFill>
              <a:srgbClr val="17171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3620" y="668655"/>
            <a:ext cx="2115820" cy="566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23620" y="767715"/>
            <a:ext cx="211582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CHEERS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0275" y="5563870"/>
            <a:ext cx="233616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授课</a:t>
            </a: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人：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30275" y="5901055"/>
            <a:ext cx="233616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授课</a:t>
            </a: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时间：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0814050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814050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068797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1068797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323544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1323544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0" descr="https://kimi-img.moonshot.cn/pub/slides/slides_tmpl/image/25-06-01-00:30:20-d0tit7475iks2gau4p2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2750" y="209550"/>
            <a:ext cx="5475605" cy="685800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6-01-00:30:20-d0tit7475iks2gau4p3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7610" y="4529455"/>
            <a:ext cx="1343025" cy="137160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6-01-00:30:20-d0tit7475iks2gau4p3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0700" y="3879850"/>
            <a:ext cx="1978660" cy="2021205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6-01-00:30:20-d0tit7475iks2gau4p3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9540" y="1235075"/>
            <a:ext cx="933450" cy="95377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857250" y="2823210"/>
            <a:ext cx="4812665" cy="1685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插入的力量与高级入门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79145" y="3583305"/>
            <a:ext cx="2131695" cy="2131695"/>
          </a:xfrm>
          <a:prstGeom prst="ellipse">
            <a:avLst/>
          </a:prstGeom>
          <a:solidFill>
            <a:srgbClr val="D0DCFA"/>
          </a:solidFill>
          <a:ln/>
        </p:spPr>
      </p:sp>
      <p:sp>
        <p:nvSpPr>
          <p:cNvPr id="5" name="Text 3"/>
          <p:cNvSpPr/>
          <p:nvPr/>
        </p:nvSpPr>
        <p:spPr>
          <a:xfrm>
            <a:off x="779145" y="3583305"/>
            <a:ext cx="2131695" cy="2131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1300000">
            <a:off x="3216910" y="-680720"/>
            <a:ext cx="9368155" cy="8120380"/>
          </a:xfrm>
          <a:custGeom>
            <a:avLst/>
            <a:gdLst/>
            <a:ahLst/>
            <a:cxnLst/>
            <a:rect l="l" t="t" r="r" b="b"/>
            <a:pathLst>
              <a:path w="9368155" h="8120380">
                <a:moveTo>
                  <a:pt x="6970395" y="0"/>
                </a:moveTo>
                <a:cubicBezTo>
                  <a:pt x="8294370" y="0"/>
                  <a:pt x="9368155" y="1073785"/>
                  <a:pt x="9368155" y="2397760"/>
                </a:cubicBezTo>
                <a:cubicBezTo>
                  <a:pt x="9368155" y="3277235"/>
                  <a:pt x="8894445" y="4046220"/>
                  <a:pt x="8188960" y="4463415"/>
                </a:cubicBezTo>
                <a:lnTo>
                  <a:pt x="8168640" y="4474845"/>
                </a:lnTo>
                <a:lnTo>
                  <a:pt x="8176260" y="4490085"/>
                </a:lnTo>
                <a:cubicBezTo>
                  <a:pt x="8343265" y="4826635"/>
                  <a:pt x="8437245" y="5205730"/>
                  <a:pt x="8437245" y="5607050"/>
                </a:cubicBezTo>
                <a:cubicBezTo>
                  <a:pt x="8437245" y="6995160"/>
                  <a:pt x="7312025" y="8120380"/>
                  <a:pt x="5923915" y="8120380"/>
                </a:cubicBezTo>
                <a:cubicBezTo>
                  <a:pt x="4535805" y="8120380"/>
                  <a:pt x="3410585" y="6995160"/>
                  <a:pt x="3410585" y="5607050"/>
                </a:cubicBezTo>
                <a:cubicBezTo>
                  <a:pt x="3410585" y="5574665"/>
                  <a:pt x="3411220" y="5542280"/>
                  <a:pt x="3412490" y="5509895"/>
                </a:cubicBezTo>
                <a:lnTo>
                  <a:pt x="3413125" y="5494020"/>
                </a:lnTo>
                <a:lnTo>
                  <a:pt x="3386455" y="5505450"/>
                </a:lnTo>
                <a:cubicBezTo>
                  <a:pt x="3094990" y="5629275"/>
                  <a:pt x="2774315" y="5697220"/>
                  <a:pt x="2437765" y="5697220"/>
                </a:cubicBezTo>
                <a:cubicBezTo>
                  <a:pt x="1091565" y="5697220"/>
                  <a:pt x="0" y="4605655"/>
                  <a:pt x="0" y="3259455"/>
                </a:cubicBezTo>
                <a:cubicBezTo>
                  <a:pt x="0" y="1913255"/>
                  <a:pt x="1091565" y="821690"/>
                  <a:pt x="2437765" y="821690"/>
                </a:cubicBezTo>
                <a:cubicBezTo>
                  <a:pt x="3363595" y="821690"/>
                  <a:pt x="4168775" y="1337310"/>
                  <a:pt x="4581525" y="2097405"/>
                </a:cubicBezTo>
                <a:lnTo>
                  <a:pt x="4589145" y="2112645"/>
                </a:lnTo>
                <a:lnTo>
                  <a:pt x="4591685" y="2092325"/>
                </a:lnTo>
                <a:cubicBezTo>
                  <a:pt x="4742180" y="912495"/>
                  <a:pt x="5749290" y="0"/>
                  <a:pt x="6970395" y="0"/>
                </a:cubicBezTo>
                <a:close/>
              </a:path>
            </a:pathLst>
          </a:custGeom>
          <a:solidFill>
            <a:srgbClr val="B2C3F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 rot="21300000">
            <a:off x="3216910" y="-680720"/>
            <a:ext cx="9368155" cy="81203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74490" y="2237105"/>
            <a:ext cx="2787015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选择排序和冒泡排序都是 O(n²)，元素移动步长为 1，效率较低。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174490" y="1505585"/>
            <a:ext cx="2708275" cy="296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选择与冒泡排序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057515" y="1270635"/>
            <a:ext cx="385445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传统排序算法中，元素移动步长为 1，大数无法快速跳远，效率受限。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022590" y="797560"/>
            <a:ext cx="4092420" cy="296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移动步长问题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472045" y="4552315"/>
            <a:ext cx="391033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探索让“大数”一次跳远的方法，引入插入排序和希尔排序。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472045" y="4106664"/>
            <a:ext cx="4033492" cy="296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提出改进思路</a:t>
            </a:r>
            <a:endParaRPr lang="en-US" sz="1600" dirty="0"/>
          </a:p>
        </p:txBody>
      </p:sp>
      <p:pic>
        <p:nvPicPr>
          <p:cNvPr id="14" name="Image 0" descr="https://kimi-img.moonshot.cn/pub/slides/slides_tmpl/image/25-06-01-00:30:23-d0tit7s75iks2gau4pt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7515" y="316865"/>
            <a:ext cx="621030" cy="58166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6-01-00:30:23-d0tit7s75iks2gau4pv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5445" y="965835"/>
            <a:ext cx="621030" cy="58166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6-01-00:30:23-d0tit7s75iks2gau4pu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7615" y="3583305"/>
            <a:ext cx="621030" cy="58166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29895" y="1187450"/>
            <a:ext cx="2911475" cy="70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课程回顾</a:t>
            </a:r>
            <a:endParaRPr lang="en-US" sz="1600" dirty="0"/>
          </a:p>
        </p:txBody>
      </p:sp>
      <p:pic>
        <p:nvPicPr>
          <p:cNvPr id="18" name="Image 3" descr="https://kimi-img.moonshot.cn/pub/slides/slides_tmpl/image/25-06-01-00:30:22-d0tit7k75iks2gau4pi0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895" y="2281555"/>
            <a:ext cx="1461135" cy="212090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6-01-00:30:23-d0tit7s75iks2gau4pug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80000" flipH="1">
            <a:off x="683260" y="2100580"/>
            <a:ext cx="3910330" cy="4919980"/>
          </a:xfrm>
          <a:prstGeom prst="rect">
            <a:avLst/>
          </a:prstGeom>
        </p:spPr>
      </p:pic>
      <p:pic>
        <p:nvPicPr>
          <p:cNvPr id="20" name="Image 5" descr="https://kimi-img.moonshot.cn/pub/slides/slides_tmpl/image/25-06-01-00:30:21-d0tit7c75iks2gau4pe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265" y="415925"/>
            <a:ext cx="2703830" cy="495935"/>
          </a:xfrm>
          <a:prstGeom prst="rect">
            <a:avLst/>
          </a:prstGeom>
        </p:spPr>
      </p:pic>
      <p:sp>
        <p:nvSpPr>
          <p:cNvPr id="21" name="Shape 13"/>
          <p:cNvSpPr/>
          <p:nvPr/>
        </p:nvSpPr>
        <p:spPr>
          <a:xfrm>
            <a:off x="504190" y="6040120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 w="38100">
            <a:solidFill>
              <a:srgbClr val="1E386B"/>
            </a:solidFill>
            <a:prstDash val="solid"/>
          </a:ln>
        </p:spPr>
      </p:sp>
      <p:sp>
        <p:nvSpPr>
          <p:cNvPr id="22" name="Text 14"/>
          <p:cNvSpPr/>
          <p:nvPr/>
        </p:nvSpPr>
        <p:spPr>
          <a:xfrm>
            <a:off x="504190" y="6040120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215900" y="6073775"/>
            <a:ext cx="233934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E38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6-01-00:30:20-d0tit7475iks2gau4p7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2383155"/>
          </a:xfrm>
          <a:prstGeom prst="roundRect">
            <a:avLst>
              <a:gd name="adj" fmla="val 0"/>
            </a:avLst>
          </a:prstGeom>
          <a:solidFill>
            <a:srgbClr val="ECE4CD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23831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2383155"/>
            <a:ext cx="12192000" cy="447611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2383155"/>
            <a:ext cx="12192000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6895" y="588010"/>
            <a:ext cx="2409825" cy="7473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D5142">
                  <a:alpha val="0"/>
                </a:srgbClr>
              </a:gs>
              <a:gs pos="10000">
                <a:srgbClr val="DD5142">
                  <a:alpha val="0"/>
                </a:srgbClr>
              </a:gs>
              <a:gs pos="100000">
                <a:srgbClr val="DD5142"/>
              </a:gs>
            </a:gsLst>
            <a:lin ang="1098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556895" y="588010"/>
            <a:ext cx="2409825" cy="747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3740" y="4184015"/>
            <a:ext cx="324104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动图展示左手已排序区（理好的牌），右手抓新牌插入正确位置，类比插入排序过程。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13740" y="3197860"/>
            <a:ext cx="3240405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理牌过程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485005" y="4184015"/>
            <a:ext cx="324104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通过生活化类比，帮助理解插入排序的直观过程，提升学习兴趣。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485005" y="3197860"/>
            <a:ext cx="3240405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类比意义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256270" y="4184015"/>
            <a:ext cx="324104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插入排序类似理牌，将新元素插入已排序区，逐步完成排序。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256270" y="3197860"/>
            <a:ext cx="3240405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类比总结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2790" y="588010"/>
            <a:ext cx="6324600" cy="739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生活化类比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47615" y="1433195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FCF8E5"/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047615" y="1433195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67910" y="1466850"/>
            <a:ext cx="212217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0" y="6475730"/>
            <a:ext cx="12192000" cy="383540"/>
          </a:xfrm>
          <a:prstGeom prst="roundRect">
            <a:avLst>
              <a:gd name="adj" fmla="val 0"/>
            </a:avLst>
          </a:prstGeom>
          <a:solidFill>
            <a:srgbClr val="C15145"/>
          </a:solidFill>
          <a:ln/>
        </p:spPr>
      </p:sp>
      <p:sp>
        <p:nvSpPr>
          <p:cNvPr id="19" name="Text 17"/>
          <p:cNvSpPr/>
          <p:nvPr/>
        </p:nvSpPr>
        <p:spPr>
          <a:xfrm>
            <a:off x="0" y="6475730"/>
            <a:ext cx="12192000" cy="383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0" descr="https://kimi-img.moonshot.cn/pub/slides/slides_tmpl/image/25-06-01-00:30:23-d0tit7s75iks2gau4q0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145" y="114935"/>
            <a:ext cx="2446020" cy="2879725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6-01-00:30:22-d0tit7k75iks2gau4pi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0250" y="2887345"/>
            <a:ext cx="1461135" cy="21209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6-01-00:30:22-d0tit7k75iks2gau4pi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8505" y="2887345"/>
            <a:ext cx="1461135" cy="21209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6-01-00:30:22-d0tit7k75iks2gau4pi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625" y="2887345"/>
            <a:ext cx="1461135" cy="212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1165" y="2264410"/>
            <a:ext cx="3321685" cy="3911600"/>
          </a:xfrm>
          <a:prstGeom prst="roundRect">
            <a:avLst>
              <a:gd name="adj" fmla="val 12504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3116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428355" y="2264410"/>
            <a:ext cx="3321685" cy="3911600"/>
          </a:xfrm>
          <a:prstGeom prst="roundRect">
            <a:avLst>
              <a:gd name="adj" fmla="val 12736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42835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30530" y="446405"/>
            <a:ext cx="11323955" cy="1580515"/>
          </a:xfrm>
          <a:prstGeom prst="roundRect">
            <a:avLst/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30530" y="446405"/>
            <a:ext cx="11323955" cy="1580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44209" y="2525395"/>
            <a:ext cx="2456181" cy="1935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算法流程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0710" y="3620770"/>
            <a:ext cx="294005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从后向前扫描已排序区，边比较边右移，直到找到插入点，将 key 插入空位。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600710" y="2634615"/>
            <a:ext cx="2940050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插入过程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582025" y="3620770"/>
            <a:ext cx="294005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插入排序通过逐步插入新元素，实现整个数组的有序排列。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8582025" y="2634615"/>
            <a:ext cx="2940050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流程总结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0075" y="1151890"/>
            <a:ext cx="10921365" cy="366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把数组分为“已排序区（左）”和“未排序区（右）”，从未排序区取第一张牌 key。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601345" y="641985"/>
            <a:ext cx="10919460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分区操作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371590" y="5779135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 w="38100">
            <a:solidFill>
              <a:srgbClr val="222A3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371590" y="5779135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41085" y="5812790"/>
            <a:ext cx="222377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  <p:pic>
        <p:nvPicPr>
          <p:cNvPr id="20" name="Image 0" descr="https://kimi-img.moonshot.cn/pub/slides/slides_tmpl/image/25-06-01-00:30:24-d0tit8475iks2gau4q3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7660" y="2455545"/>
            <a:ext cx="4704715" cy="5579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-29210"/>
            <a:ext cx="12192000" cy="6858000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-2921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-29210"/>
            <a:ext cx="12192000" cy="1356360"/>
          </a:xfrm>
          <a:prstGeom prst="roundRect">
            <a:avLst>
              <a:gd name="adj" fmla="val 0"/>
            </a:avLst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-29210"/>
            <a:ext cx="12192000" cy="1356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0" y="2739390"/>
            <a:ext cx="12205970" cy="4118610"/>
          </a:xfrm>
          <a:prstGeom prst="rect">
            <a:avLst/>
          </a:prstGeom>
          <a:solidFill>
            <a:srgbClr val="ECE4CD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2739390"/>
            <a:ext cx="12205970" cy="4118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6735" y="4395470"/>
            <a:ext cx="330200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初始数组 [7, 6, 5, 4, 3, 2, 1]，展示排序前的状态。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0198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初始状态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4825" y="353060"/>
            <a:ext cx="8263890" cy="593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可视化演示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53095" y="4395470"/>
            <a:ext cx="330200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经过多轮插入，最终完成排序，展示排序后的结果。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830834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排序完成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99915" y="4395470"/>
            <a:ext cx="330200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第 1 轮 key=6 → [6, 7, 5, 4, 3, 2, 1]，逐步展示每轮插入过程。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45516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排序步骤</a:t>
            </a:r>
            <a:endParaRPr lang="en-US" sz="1600" dirty="0"/>
          </a:p>
        </p:txBody>
      </p:sp>
      <p:pic>
        <p:nvPicPr>
          <p:cNvPr id="15" name="Image 0" descr="https://kimi-img.moonshot.cn/pub/slides/slides_tmpl/image/25-06-01-00:30:24-d0tit8475iks2gau4q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2295" y="1017905"/>
            <a:ext cx="13238480" cy="2019935"/>
          </a:xfrm>
          <a:prstGeom prst="rect">
            <a:avLst/>
          </a:prstGeom>
        </p:spPr>
      </p:pic>
      <p:pic>
        <p:nvPicPr>
          <p:cNvPr id="16" name="Image 1" descr="https://kimi-img.moonshot.cn/pub/slides/slides_tmpl/image/25-06-01-00:30:23-d0tit7s75iks2gau4q1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2220" y="1395095"/>
            <a:ext cx="1718310" cy="2063115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6-01-00:30:24-d0tit8475iks2gau4q20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75" y="856615"/>
            <a:ext cx="2545715" cy="2668905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6-01-00:30:24-d0tit8475iks2gau4q2g.sv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7160" y="1559560"/>
            <a:ext cx="1451610" cy="1755140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9792335" y="516255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 w="38100">
            <a:solidFill>
              <a:srgbClr val="222A35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9792335" y="516255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554210" y="549910"/>
            <a:ext cx="223901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213995" y="-58228"/>
            <a:ext cx="7449185" cy="2967932"/>
          </a:xfrm>
          <a:custGeom>
            <a:avLst/>
            <a:gdLst/>
            <a:ahLst/>
            <a:cxnLst/>
            <a:rect l="l" t="t" r="r" b="b"/>
            <a:pathLst>
              <a:path w="7449185" h="2967932">
                <a:moveTo>
                  <a:pt x="0" y="2389603"/>
                </a:moveTo>
                <a:cubicBezTo>
                  <a:pt x="190500" y="2503704"/>
                  <a:pt x="573405" y="2844703"/>
                  <a:pt x="1109980" y="2960108"/>
                </a:cubicBezTo>
                <a:cubicBezTo>
                  <a:pt x="1646555" y="3075513"/>
                  <a:pt x="2224405" y="3074861"/>
                  <a:pt x="2683510" y="2967932"/>
                </a:cubicBezTo>
                <a:cubicBezTo>
                  <a:pt x="3142615" y="2861003"/>
                  <a:pt x="3315335" y="2604113"/>
                  <a:pt x="3646805" y="2130104"/>
                </a:cubicBezTo>
                <a:cubicBezTo>
                  <a:pt x="3978275" y="1656096"/>
                  <a:pt x="4555490" y="1075158"/>
                  <a:pt x="5161915" y="766759"/>
                </a:cubicBezTo>
                <a:cubicBezTo>
                  <a:pt x="5768340" y="458360"/>
                  <a:pt x="6691630" y="127793"/>
                  <a:pt x="7449185" y="0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DD514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213995" y="-58228"/>
            <a:ext cx="7449185" cy="29679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24250" y="4477385"/>
            <a:ext cx="8257540" cy="178943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/>
        </p:spPr>
      </p:sp>
      <p:sp>
        <p:nvSpPr>
          <p:cNvPr id="7" name="Text 5"/>
          <p:cNvSpPr/>
          <p:nvPr/>
        </p:nvSpPr>
        <p:spPr>
          <a:xfrm>
            <a:off x="3524250" y="4477385"/>
            <a:ext cx="8257540" cy="1789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257675" y="5165090"/>
            <a:ext cx="717042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总结插入排序代码的实现要点，帮助掌握算法细节。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936348" y="4672026"/>
            <a:ext cx="5076825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代码总结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524250" y="2488565"/>
            <a:ext cx="8257540" cy="178943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/>
        </p:spPr>
      </p:sp>
      <p:sp>
        <p:nvSpPr>
          <p:cNvPr id="11" name="Text 9"/>
          <p:cNvSpPr/>
          <p:nvPr/>
        </p:nvSpPr>
        <p:spPr>
          <a:xfrm>
            <a:off x="3524250" y="2488565"/>
            <a:ext cx="8257540" cy="1789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257675" y="3176270"/>
            <a:ext cx="717042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解析代码中的关键步骤，理解插入排序的实现细节。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936348" y="2683206"/>
            <a:ext cx="5076825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代码解析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24250" y="504825"/>
            <a:ext cx="8257540" cy="178943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/>
        </p:spPr>
      </p:sp>
      <p:sp>
        <p:nvSpPr>
          <p:cNvPr id="15" name="Text 13"/>
          <p:cNvSpPr/>
          <p:nvPr/>
        </p:nvSpPr>
        <p:spPr>
          <a:xfrm>
            <a:off x="3524250" y="504825"/>
            <a:ext cx="8257540" cy="1789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936348" y="699466"/>
            <a:ext cx="5076825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Python 实现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9900" y="657860"/>
            <a:ext cx="2845435" cy="593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核心代码</a:t>
            </a:r>
            <a:endParaRPr lang="en-US" sz="1600" dirty="0"/>
          </a:p>
        </p:txBody>
      </p:sp>
      <p:pic>
        <p:nvPicPr>
          <p:cNvPr id="19" name="Image 0" descr="https://kimi-img.moonshot.cn/pub/slides/slides_tmpl/image/25-06-01-00:30:23-d0tit7s75iks2gau4q0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6700" y="2043430"/>
            <a:ext cx="4079240" cy="513207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6-01-00:30:20-d0tit7475iks2gau4p5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6885" y="4637405"/>
            <a:ext cx="621030" cy="581660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6-01-00:30:20-d0tit7475iks2gau4p4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7675" y="666750"/>
            <a:ext cx="621030" cy="58166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6-01-00:30:20-d0tit7475iks2gau4p4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290" y="2675255"/>
            <a:ext cx="621030" cy="58166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6-01-00:30:21-d0tit7c75iks2gau4pe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350" y="409575"/>
            <a:ext cx="2703830" cy="49593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0D8D461-C53D-ABAE-5882-BEB5DCEDD2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2290" y="1134465"/>
            <a:ext cx="2752725" cy="1090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4868B-EA6A-64AC-06A2-0E29001C4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1F7837CF-F434-73AB-D247-F8D8C435AC76}"/>
              </a:ext>
            </a:extLst>
          </p:cNvPr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5CD3309-84F6-D3B9-15EA-D3E4AA8B2231}"/>
              </a:ext>
            </a:extLst>
          </p:cNvPr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549F697-24A4-A7E5-1B33-76AB84F5A64E}"/>
              </a:ext>
            </a:extLst>
          </p:cNvPr>
          <p:cNvSpPr/>
          <p:nvPr/>
        </p:nvSpPr>
        <p:spPr>
          <a:xfrm>
            <a:off x="-213995" y="-58228"/>
            <a:ext cx="7449185" cy="2967932"/>
          </a:xfrm>
          <a:custGeom>
            <a:avLst/>
            <a:gdLst/>
            <a:ahLst/>
            <a:cxnLst/>
            <a:rect l="l" t="t" r="r" b="b"/>
            <a:pathLst>
              <a:path w="7449185" h="2967932">
                <a:moveTo>
                  <a:pt x="0" y="2389603"/>
                </a:moveTo>
                <a:cubicBezTo>
                  <a:pt x="190500" y="2503704"/>
                  <a:pt x="573405" y="2844703"/>
                  <a:pt x="1109980" y="2960108"/>
                </a:cubicBezTo>
                <a:cubicBezTo>
                  <a:pt x="1646555" y="3075513"/>
                  <a:pt x="2224405" y="3074861"/>
                  <a:pt x="2683510" y="2967932"/>
                </a:cubicBezTo>
                <a:cubicBezTo>
                  <a:pt x="3142615" y="2861003"/>
                  <a:pt x="3315335" y="2604113"/>
                  <a:pt x="3646805" y="2130104"/>
                </a:cubicBezTo>
                <a:cubicBezTo>
                  <a:pt x="3978275" y="1656096"/>
                  <a:pt x="4555490" y="1075158"/>
                  <a:pt x="5161915" y="766759"/>
                </a:cubicBezTo>
                <a:cubicBezTo>
                  <a:pt x="5768340" y="458360"/>
                  <a:pt x="6691630" y="127793"/>
                  <a:pt x="7449185" y="0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DD5142"/>
            </a:solidFill>
            <a:prstDash val="solid"/>
          </a:ln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B2F7B65-C05B-808F-C9E0-00801FACE9EA}"/>
              </a:ext>
            </a:extLst>
          </p:cNvPr>
          <p:cNvSpPr/>
          <p:nvPr/>
        </p:nvSpPr>
        <p:spPr>
          <a:xfrm>
            <a:off x="-213995" y="-58228"/>
            <a:ext cx="7449185" cy="29679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2C7F3F8B-106A-69A1-16D0-86C1CD2DC37F}"/>
              </a:ext>
            </a:extLst>
          </p:cNvPr>
          <p:cNvSpPr/>
          <p:nvPr/>
        </p:nvSpPr>
        <p:spPr>
          <a:xfrm>
            <a:off x="3524250" y="4477385"/>
            <a:ext cx="8257540" cy="178943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F5788F8-FEA4-3F84-49FC-94EF35A8D983}"/>
              </a:ext>
            </a:extLst>
          </p:cNvPr>
          <p:cNvSpPr/>
          <p:nvPr/>
        </p:nvSpPr>
        <p:spPr>
          <a:xfrm>
            <a:off x="3524250" y="4477385"/>
            <a:ext cx="8257540" cy="1789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EDCA243-3523-0E01-4EE4-28E232261A86}"/>
              </a:ext>
            </a:extLst>
          </p:cNvPr>
          <p:cNvSpPr/>
          <p:nvPr/>
        </p:nvSpPr>
        <p:spPr>
          <a:xfrm>
            <a:off x="4257675" y="5165090"/>
            <a:ext cx="717042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总结插入排序代码的实现要点，帮助掌握算法细节。</a:t>
            </a:r>
            <a:endParaRPr lang="en-US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DB9589B-F33B-1DA4-9EE7-B6FC612B7AB4}"/>
              </a:ext>
            </a:extLst>
          </p:cNvPr>
          <p:cNvSpPr/>
          <p:nvPr/>
        </p:nvSpPr>
        <p:spPr>
          <a:xfrm>
            <a:off x="4936348" y="4672026"/>
            <a:ext cx="5076825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代码总结</a:t>
            </a: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0158C068-A8D2-91AF-866B-0C0053485A7B}"/>
              </a:ext>
            </a:extLst>
          </p:cNvPr>
          <p:cNvSpPr/>
          <p:nvPr/>
        </p:nvSpPr>
        <p:spPr>
          <a:xfrm>
            <a:off x="3524250" y="2488565"/>
            <a:ext cx="8257540" cy="178943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A839BA5-AEB7-7D69-4A2E-FCFE1C3E2AD4}"/>
              </a:ext>
            </a:extLst>
          </p:cNvPr>
          <p:cNvSpPr/>
          <p:nvPr/>
        </p:nvSpPr>
        <p:spPr>
          <a:xfrm>
            <a:off x="3524250" y="2488565"/>
            <a:ext cx="8257540" cy="1789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3B9D93C7-A0CF-F3E7-A8B2-4E3F53504904}"/>
              </a:ext>
            </a:extLst>
          </p:cNvPr>
          <p:cNvSpPr/>
          <p:nvPr/>
        </p:nvSpPr>
        <p:spPr>
          <a:xfrm>
            <a:off x="4257675" y="3176270"/>
            <a:ext cx="717042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解析代码中的关键步骤，理解插入排序的实现细节。</a:t>
            </a:r>
            <a:endParaRPr lang="en-US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83113FD-B482-1E77-149D-09CD405A77D1}"/>
              </a:ext>
            </a:extLst>
          </p:cNvPr>
          <p:cNvSpPr/>
          <p:nvPr/>
        </p:nvSpPr>
        <p:spPr>
          <a:xfrm>
            <a:off x="4936348" y="2683206"/>
            <a:ext cx="5076825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代码解析</a:t>
            </a:r>
            <a:endParaRPr lang="en-US" sz="16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2ED2AE38-2D93-6EC3-085B-4F8B22802621}"/>
              </a:ext>
            </a:extLst>
          </p:cNvPr>
          <p:cNvSpPr/>
          <p:nvPr/>
        </p:nvSpPr>
        <p:spPr>
          <a:xfrm>
            <a:off x="3524250" y="504825"/>
            <a:ext cx="8257540" cy="178943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/>
        </p:spPr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8C3F48D1-59A9-5355-49D2-242B9ED98300}"/>
              </a:ext>
            </a:extLst>
          </p:cNvPr>
          <p:cNvSpPr/>
          <p:nvPr/>
        </p:nvSpPr>
        <p:spPr>
          <a:xfrm>
            <a:off x="3524250" y="504825"/>
            <a:ext cx="8257540" cy="1789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D0086F42-1956-EE1E-F51D-D2FDC1E8C176}"/>
              </a:ext>
            </a:extLst>
          </p:cNvPr>
          <p:cNvSpPr/>
          <p:nvPr/>
        </p:nvSpPr>
        <p:spPr>
          <a:xfrm>
            <a:off x="4936348" y="699466"/>
            <a:ext cx="5076825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Python 实现</a:t>
            </a:r>
            <a:endParaRPr lang="en-US" sz="16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E6D1BB0F-50CB-038B-D34A-12E9F95834D5}"/>
              </a:ext>
            </a:extLst>
          </p:cNvPr>
          <p:cNvSpPr/>
          <p:nvPr/>
        </p:nvSpPr>
        <p:spPr>
          <a:xfrm>
            <a:off x="469900" y="657860"/>
            <a:ext cx="2845435" cy="593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核心代码</a:t>
            </a:r>
            <a:endParaRPr lang="en-US" sz="1600" dirty="0"/>
          </a:p>
        </p:txBody>
      </p:sp>
      <p:pic>
        <p:nvPicPr>
          <p:cNvPr id="19" name="Image 0" descr="https://kimi-img.moonshot.cn/pub/slides/slides_tmpl/image/25-06-01-00:30:23-d0tit7s75iks2gau4q0g.svg">
            <a:extLst>
              <a:ext uri="{FF2B5EF4-FFF2-40B4-BE49-F238E27FC236}">
                <a16:creationId xmlns:a16="http://schemas.microsoft.com/office/drawing/2014/main" id="{A070E1A9-6EC2-E1A7-6847-8756E618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6700" y="2043430"/>
            <a:ext cx="4079240" cy="513207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6-01-00:30:20-d0tit7475iks2gau4p50.svg">
            <a:extLst>
              <a:ext uri="{FF2B5EF4-FFF2-40B4-BE49-F238E27FC236}">
                <a16:creationId xmlns:a16="http://schemas.microsoft.com/office/drawing/2014/main" id="{B0429198-1E6E-8689-4A80-433331E4E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6885" y="4637405"/>
            <a:ext cx="621030" cy="581660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6-01-00:30:20-d0tit7475iks2gau4p40.svg">
            <a:extLst>
              <a:ext uri="{FF2B5EF4-FFF2-40B4-BE49-F238E27FC236}">
                <a16:creationId xmlns:a16="http://schemas.microsoft.com/office/drawing/2014/main" id="{1F642391-9D20-606D-3B62-9BEF2D7B0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7675" y="666750"/>
            <a:ext cx="621030" cy="58166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6-01-00:30:20-d0tit7475iks2gau4p4g.svg">
            <a:extLst>
              <a:ext uri="{FF2B5EF4-FFF2-40B4-BE49-F238E27FC236}">
                <a16:creationId xmlns:a16="http://schemas.microsoft.com/office/drawing/2014/main" id="{350857EB-843B-F08D-3999-4CFCF9DDE1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290" y="2675255"/>
            <a:ext cx="621030" cy="58166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6-01-00:30:21-d0tit7c75iks2gau4pe0.png">
            <a:extLst>
              <a:ext uri="{FF2B5EF4-FFF2-40B4-BE49-F238E27FC236}">
                <a16:creationId xmlns:a16="http://schemas.microsoft.com/office/drawing/2014/main" id="{B5885961-041D-EF0F-BC82-294FA5CB7E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350" y="409575"/>
            <a:ext cx="2703830" cy="49593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146251F-7C43-C3D1-2D95-632A63509E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874" y="1443935"/>
            <a:ext cx="9904251" cy="392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06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ECE4CD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8040" y="878205"/>
            <a:ext cx="10699115" cy="5633720"/>
          </a:xfrm>
          <a:prstGeom prst="roundRect">
            <a:avLst>
              <a:gd name="adj" fmla="val 7883"/>
            </a:avLst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28040" y="878205"/>
            <a:ext cx="10699115" cy="563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090" y="534035"/>
            <a:ext cx="11297920" cy="770890"/>
          </a:xfrm>
          <a:prstGeom prst="roundRect">
            <a:avLst/>
          </a:prstGeom>
          <a:solidFill>
            <a:srgbClr val="D1474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66090" y="534035"/>
            <a:ext cx="11297920" cy="7708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11040" y="340487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511040" y="340487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63670" y="505079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963670" y="505079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63670" y="180340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963670" y="180340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8400" y="605860"/>
            <a:ext cx="10969200" cy="705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复杂度分析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57445" y="1909445"/>
            <a:ext cx="6151245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最坏情况下，数组完全逆序，时间复杂度为 O(n²)。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957445" y="149225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最坏情况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50205" y="3503930"/>
            <a:ext cx="5605780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最好情况下，数组已有序，时间复杂度为 O(n)。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5461000" y="308737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最好情况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957445" y="5186680"/>
            <a:ext cx="6151245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部分有序数据上，插入排序效率高，接近 O(n)。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957445" y="477012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部分有序</a:t>
            </a:r>
            <a:endParaRPr lang="en-US" sz="1600" dirty="0"/>
          </a:p>
        </p:txBody>
      </p:sp>
      <p:pic>
        <p:nvPicPr>
          <p:cNvPr id="21" name="Image 0" descr="https://kimi-img.moonshot.cn/pub/slides/slides_tmpl/image/25-06-01-00:30:22-d0tit7k75iks2gau4ps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0712" y="1911941"/>
            <a:ext cx="471079" cy="471079"/>
          </a:xfrm>
          <a:prstGeom prst="rect">
            <a:avLst/>
          </a:prstGeom>
        </p:spPr>
      </p:pic>
      <p:pic>
        <p:nvPicPr>
          <p:cNvPr id="22" name="Image 1" descr="https://kimi-img.moonshot.cn/pub/slides/slides_tmpl/image/25-06-01-00:30:22-d0tit7k75iks2gau4ps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595" y="3528348"/>
            <a:ext cx="451905" cy="448254"/>
          </a:xfrm>
          <a:prstGeom prst="rect">
            <a:avLst/>
          </a:prstGeom>
        </p:spPr>
      </p:pic>
      <p:pic>
        <p:nvPicPr>
          <p:cNvPr id="23" name="Image 2" descr="https://kimi-img.moonshot.cn/pub/slides/slides_tmpl/image/25-06-01-00:30:22-d0tit7k75iks2gau4pt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9660" y="5186382"/>
            <a:ext cx="451905" cy="451905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410845" y="2082165"/>
            <a:ext cx="3714750" cy="3714750"/>
          </a:xfrm>
          <a:prstGeom prst="ellipse">
            <a:avLst/>
          </a:prstGeom>
          <a:solidFill>
            <a:srgbClr val="DD5142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410845" y="2082165"/>
            <a:ext cx="3714750" cy="3714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3" descr="https://kimi-img.moonshot.cn/pub/slides/slides_tmpl/image/25-06-01-00:30:23-d0tit7s75iks2gau4pv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5" y="2082165"/>
            <a:ext cx="3542030" cy="3542030"/>
          </a:xfrm>
          <a:prstGeom prst="rect">
            <a:avLst/>
          </a:prstGeom>
        </p:spPr>
      </p:pic>
      <p:sp>
        <p:nvSpPr>
          <p:cNvPr id="27" name="Shape 21"/>
          <p:cNvSpPr/>
          <p:nvPr/>
        </p:nvSpPr>
        <p:spPr>
          <a:xfrm>
            <a:off x="9764395" y="722630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 w="38100">
            <a:solidFill>
              <a:srgbClr val="222A35"/>
            </a:solidFill>
            <a:prstDash val="solid"/>
          </a:ln>
        </p:spPr>
      </p:sp>
      <p:sp>
        <p:nvSpPr>
          <p:cNvPr id="28" name="Text 22"/>
          <p:cNvSpPr/>
          <p:nvPr/>
        </p:nvSpPr>
        <p:spPr>
          <a:xfrm>
            <a:off x="9764395" y="722630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9591040" y="756285"/>
            <a:ext cx="210947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V="1">
            <a:off x="-31115" y="0"/>
            <a:ext cx="12236450" cy="140525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5" name="Text 3"/>
          <p:cNvSpPr/>
          <p:nvPr/>
        </p:nvSpPr>
        <p:spPr>
          <a:xfrm>
            <a:off x="-31115" y="0"/>
            <a:ext cx="12236450" cy="1405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5154295"/>
            <a:ext cx="12236450" cy="1704340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5154295"/>
            <a:ext cx="12236450" cy="17043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0" descr="https://kimi-img.moonshot.cn/pub/slides/slides_tmpl/image/25-06-01-00:30:22-d0tit7k75iks2gau4pk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110" y="920115"/>
            <a:ext cx="10976610" cy="6207125"/>
          </a:xfrm>
          <a:prstGeom prst="rect">
            <a:avLst/>
          </a:prstGeom>
        </p:spPr>
      </p:pic>
      <p:pic>
        <p:nvPicPr>
          <p:cNvPr id="9" name="Image 1" descr="https://kimi-img.moonshot.cn/pub/slides/slides_tmpl/image/25-06-01-00:30:22-d0tit7k75iks2gau4pl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0735" y="2139315"/>
            <a:ext cx="3646805" cy="1238250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6-01-00:30:22-d0tit7k75iks2gau4pl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8315" y="2139315"/>
            <a:ext cx="3646805" cy="12382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206625" y="2512641"/>
            <a:ext cx="3146425" cy="51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对比表格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233795" y="3263265"/>
            <a:ext cx="3117850" cy="1025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插入排序在部分有序数据上表现优异，稳定性高，适合小规模数据排序。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6233795" y="2512641"/>
            <a:ext cx="3220085" cy="51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对比总结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8910955" y="591185"/>
            <a:ext cx="1460500" cy="328295"/>
          </a:xfrm>
          <a:prstGeom prst="roundRect">
            <a:avLst>
              <a:gd name="adj" fmla="val 50000"/>
            </a:avLst>
          </a:prstGeom>
          <a:solidFill>
            <a:srgbClr val="D14747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910955" y="591185"/>
            <a:ext cx="146050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8666480" y="609600"/>
            <a:ext cx="194945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FCF8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  <p:pic>
        <p:nvPicPr>
          <p:cNvPr id="18" name="Image 3" descr="https://kimi-img.moonshot.cn/pub/slides/slides_tmpl/image/25-06-01-00:30:22-d0tit7k75iks2gau4pm0.sv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085" y="4431030"/>
            <a:ext cx="1844040" cy="2233930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6-01-00:30:22-d0tit7k75iks2gau4pmg.sv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8915" y="1270"/>
            <a:ext cx="3959860" cy="6858000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62635" y="389890"/>
            <a:ext cx="2409825" cy="7473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BB7F5">
                  <a:alpha val="0"/>
                </a:srgbClr>
              </a:gs>
              <a:gs pos="10000">
                <a:srgbClr val="9BB7F5">
                  <a:alpha val="0"/>
                </a:srgbClr>
              </a:gs>
              <a:gs pos="100000">
                <a:srgbClr val="9BB7F5"/>
              </a:gs>
            </a:gsLst>
            <a:lin ang="10980000" scaled="1"/>
          </a:gradFill>
          <a:ln/>
        </p:spPr>
      </p:sp>
      <p:sp>
        <p:nvSpPr>
          <p:cNvPr id="21" name="Text 14"/>
          <p:cNvSpPr/>
          <p:nvPr/>
        </p:nvSpPr>
        <p:spPr>
          <a:xfrm>
            <a:off x="762635" y="389890"/>
            <a:ext cx="2409825" cy="747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1061085" y="449580"/>
            <a:ext cx="817054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三兄弟对比</a:t>
            </a:r>
            <a:endParaRPr lang="en-US" sz="1600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E27AA851-0EA1-A59E-DFE8-76143107B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347782"/>
              </p:ext>
            </p:extLst>
          </p:nvPr>
        </p:nvGraphicFramePr>
        <p:xfrm>
          <a:off x="1760518" y="3263265"/>
          <a:ext cx="3832562" cy="2108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5036">
                  <a:extLst>
                    <a:ext uri="{9D8B030D-6E8A-4147-A177-3AD203B41FA5}">
                      <a16:colId xmlns:a16="http://schemas.microsoft.com/office/drawing/2014/main" val="2870758792"/>
                    </a:ext>
                  </a:extLst>
                </a:gridCol>
                <a:gridCol w="597159">
                  <a:extLst>
                    <a:ext uri="{9D8B030D-6E8A-4147-A177-3AD203B41FA5}">
                      <a16:colId xmlns:a16="http://schemas.microsoft.com/office/drawing/2014/main" val="2523848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9241273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342527437"/>
                    </a:ext>
                  </a:extLst>
                </a:gridCol>
                <a:gridCol w="1138334">
                  <a:extLst>
                    <a:ext uri="{9D8B030D-6E8A-4147-A177-3AD203B41FA5}">
                      <a16:colId xmlns:a16="http://schemas.microsoft.com/office/drawing/2014/main" val="2055491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算法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最坏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最好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稳定性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适用场景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41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选择排序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rgbClr val="171717"/>
                          </a:solidFill>
                        </a:rPr>
                        <a:t>n²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rgbClr val="171717"/>
                          </a:solidFill>
                        </a:rPr>
                        <a:t>n²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❌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rgbClr val="171717"/>
                          </a:solidFill>
                        </a:rPr>
                        <a:t>交换代价极高时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79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冒泡排序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rgbClr val="171717"/>
                          </a:solidFill>
                        </a:rPr>
                        <a:t>n²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rgbClr val="171717"/>
                          </a:solidFill>
                        </a:rPr>
                        <a:t>n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✔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rgbClr val="171717"/>
                          </a:solidFill>
                        </a:rPr>
                        <a:t>几乎有序、小数据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5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插入排序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rgbClr val="171717"/>
                          </a:solidFill>
                        </a:rPr>
                        <a:t>n²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rgbClr val="171717"/>
                          </a:solidFill>
                        </a:rPr>
                        <a:t>n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rgbClr val="171717"/>
                          </a:solidFill>
                        </a:rPr>
                        <a:t>✔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>
                          <a:solidFill>
                            <a:srgbClr val="171717"/>
                          </a:solidFill>
                        </a:rPr>
                        <a:t>部分有序、小数据</a:t>
                      </a:r>
                      <a:endParaRPr lang="en-US" sz="1600" kern="1200" dirty="0">
                        <a:solidFill>
                          <a:srgbClr val="171717"/>
                        </a:solidFill>
                        <a:latin typeface="Noto Sans SC" pitchFamily="34" charset="0"/>
                        <a:ea typeface="Noto Sans SC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7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插入排序的瓶颈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6-01-00:30:20-d0tit7475iks2gau4p7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0:20-d0tit7475iks2gau4p1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791585" y="2734945"/>
            <a:ext cx="1994535" cy="366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</a:t>
            </a:r>
            <a:r>
              <a:rPr lang="zh-CN" alt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说明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791585" y="3582670"/>
            <a:ext cx="1994535" cy="300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791585" y="4430395"/>
            <a:ext cx="1994535" cy="300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温故知新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334885" y="2734945"/>
            <a:ext cx="1993900" cy="300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334885" y="3582670"/>
            <a:ext cx="1993900" cy="300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插入排序的瓶颈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354570" y="4430395"/>
            <a:ext cx="1993900" cy="300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19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1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3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5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7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2" name="Text 29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4" name="Text 31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6" name="Text 33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8" name="Text 35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0" name="Text 37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2" name="Text 39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4" name="Text 41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6" name="Text 43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8" name="Text 45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0" name="Text 47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2" name="Text 49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4" name="Text 51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6" name="Text 53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7" name="Image 1" descr="https://kimi-img.moonshot.cn/pub/slides/slides_tmpl/image/25-06-01-00:30:20-d0tit7475iks2gau4p1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8" name="Image 2" descr="https://kimi-img.moonshot.cn/pub/slides/slides_tmpl/image/25-06-01-00:30:20-d0tit7475iks2gau4p1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8785" y="1471930"/>
            <a:ext cx="2218690" cy="2265680"/>
          </a:xfrm>
          <a:prstGeom prst="rect">
            <a:avLst/>
          </a:prstGeom>
        </p:spPr>
      </p:pic>
      <p:pic>
        <p:nvPicPr>
          <p:cNvPr id="59" name="Image 3" descr="https://kimi-img.moonshot.cn/pub/slides/slides_tmpl/image/25-06-01-00:30:20-d0tit7475iks2gau4p1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4910" y="951230"/>
            <a:ext cx="956310" cy="976630"/>
          </a:xfrm>
          <a:prstGeom prst="rect">
            <a:avLst/>
          </a:prstGeom>
        </p:spPr>
      </p:pic>
      <p:pic>
        <p:nvPicPr>
          <p:cNvPr id="60" name="Image 4" descr="https://kimi-img.moonshot.cn/pub/slides/slides_tmpl/image/25-06-01-00:30:20-d0tit7475iks2gau4p2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1710" y="451485"/>
            <a:ext cx="2543175" cy="1676400"/>
          </a:xfrm>
          <a:prstGeom prst="rect">
            <a:avLst/>
          </a:prstGeom>
        </p:spPr>
      </p:pic>
      <p:pic>
        <p:nvPicPr>
          <p:cNvPr id="61" name="Image 5" descr="https://kimi-img.moonshot.cn/pub/slides/slides_tmpl/image/25-06-01-00:30:20-d0tit7475iks2gau4p6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8895" y="4358640"/>
            <a:ext cx="793750" cy="742315"/>
          </a:xfrm>
          <a:prstGeom prst="rect">
            <a:avLst/>
          </a:prstGeom>
        </p:spPr>
      </p:pic>
      <p:pic>
        <p:nvPicPr>
          <p:cNvPr id="62" name="Image 6" descr="https://kimi-img.moonshot.cn/pub/slides/slides_tmpl/image/25-06-01-00:30:20-d0tit7475iks2gau4p40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5440" y="2673985"/>
            <a:ext cx="793750" cy="742315"/>
          </a:xfrm>
          <a:prstGeom prst="rect">
            <a:avLst/>
          </a:prstGeom>
        </p:spPr>
      </p:pic>
      <p:pic>
        <p:nvPicPr>
          <p:cNvPr id="63" name="Image 7" descr="https://kimi-img.moonshot.cn/pub/slides/slides_tmpl/image/25-06-01-00:30:20-d0tit7475iks2gau4p4g.sv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85440" y="3526790"/>
            <a:ext cx="793750" cy="742315"/>
          </a:xfrm>
          <a:prstGeom prst="rect">
            <a:avLst/>
          </a:prstGeom>
        </p:spPr>
      </p:pic>
      <p:pic>
        <p:nvPicPr>
          <p:cNvPr id="64" name="Image 8" descr="https://kimi-img.moonshot.cn/pub/slides/slides_tmpl/image/25-06-01-00:30:20-d0tit7475iks2gau4p50.sv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56230" y="4386580"/>
            <a:ext cx="793750" cy="742315"/>
          </a:xfrm>
          <a:prstGeom prst="rect">
            <a:avLst/>
          </a:prstGeom>
        </p:spPr>
      </p:pic>
      <p:pic>
        <p:nvPicPr>
          <p:cNvPr id="65" name="Image 9" descr="https://kimi-img.moonshot.cn/pub/slides/slides_tmpl/image/25-06-01-00:30:20-d0tit7475iks2gau4p5g.sv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98895" y="2673985"/>
            <a:ext cx="793750" cy="742315"/>
          </a:xfrm>
          <a:prstGeom prst="rect">
            <a:avLst/>
          </a:prstGeom>
        </p:spPr>
      </p:pic>
      <p:pic>
        <p:nvPicPr>
          <p:cNvPr id="66" name="Image 10" descr="https://kimi-img.moonshot.cn/pub/slides/slides_tmpl/image/25-06-01-00:30:20-d0tit7475iks2gau4p60.sv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98895" y="3505835"/>
            <a:ext cx="793750" cy="742315"/>
          </a:xfrm>
          <a:prstGeom prst="rect">
            <a:avLst/>
          </a:prstGeom>
        </p:spPr>
      </p:pic>
      <p:pic>
        <p:nvPicPr>
          <p:cNvPr id="67" name="Image 11" descr="https://kimi-img.moonshot.cn/pub/slides/slides_tmpl/image/25-06-01-00:30:20-d0tit7475iks2gau4p3g.sv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80965" y="5801995"/>
            <a:ext cx="1830070" cy="35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650365" y="647700"/>
            <a:ext cx="9207500" cy="98806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9BB7F5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650365" y="647700"/>
            <a:ext cx="9207500" cy="988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650365" y="476250"/>
            <a:ext cx="9207500" cy="98806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DD5142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50365" y="476250"/>
            <a:ext cx="9207500" cy="988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6420" y="2520315"/>
            <a:ext cx="3572510" cy="3941445"/>
          </a:xfrm>
          <a:prstGeom prst="roundRect">
            <a:avLst/>
          </a:prstGeom>
          <a:solidFill>
            <a:srgbClr val="D14747"/>
          </a:solidFill>
          <a:ln/>
        </p:spPr>
      </p:sp>
      <p:sp>
        <p:nvSpPr>
          <p:cNvPr id="9" name="Text 7"/>
          <p:cNvSpPr/>
          <p:nvPr/>
        </p:nvSpPr>
        <p:spPr>
          <a:xfrm>
            <a:off x="566420" y="2520315"/>
            <a:ext cx="3572510" cy="3941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833245" y="2082800"/>
            <a:ext cx="1012190" cy="1012190"/>
          </a:xfrm>
          <a:prstGeom prst="ellipse">
            <a:avLst/>
          </a:prstGeom>
          <a:solidFill>
            <a:srgbClr val="D0DCFA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833245" y="2082800"/>
            <a:ext cx="1012190" cy="1012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97680" y="2520315"/>
            <a:ext cx="3572510" cy="3941445"/>
          </a:xfrm>
          <a:prstGeom prst="roundRect">
            <a:avLst/>
          </a:prstGeom>
          <a:solidFill>
            <a:srgbClr val="D14747"/>
          </a:solidFill>
          <a:ln/>
        </p:spPr>
      </p:sp>
      <p:sp>
        <p:nvSpPr>
          <p:cNvPr id="13" name="Text 11"/>
          <p:cNvSpPr/>
          <p:nvPr/>
        </p:nvSpPr>
        <p:spPr>
          <a:xfrm>
            <a:off x="4297680" y="2520315"/>
            <a:ext cx="3572510" cy="3941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64505" y="2082800"/>
            <a:ext cx="1012190" cy="1012190"/>
          </a:xfrm>
          <a:prstGeom prst="ellipse">
            <a:avLst/>
          </a:prstGeom>
          <a:solidFill>
            <a:srgbClr val="D0DCFA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5564505" y="2082800"/>
            <a:ext cx="1012190" cy="1012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028305" y="2520315"/>
            <a:ext cx="3572510" cy="3941445"/>
          </a:xfrm>
          <a:prstGeom prst="roundRect">
            <a:avLst/>
          </a:prstGeom>
          <a:solidFill>
            <a:srgbClr val="D14747"/>
          </a:solidFill>
          <a:ln/>
        </p:spPr>
      </p:sp>
      <p:sp>
        <p:nvSpPr>
          <p:cNvPr id="17" name="Text 15"/>
          <p:cNvSpPr/>
          <p:nvPr/>
        </p:nvSpPr>
        <p:spPr>
          <a:xfrm>
            <a:off x="8028305" y="2520315"/>
            <a:ext cx="3572510" cy="3941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302115" y="2082800"/>
            <a:ext cx="1012190" cy="1012190"/>
          </a:xfrm>
          <a:prstGeom prst="ellipse">
            <a:avLst/>
          </a:prstGeom>
          <a:solidFill>
            <a:srgbClr val="D0DCFA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302115" y="2082800"/>
            <a:ext cx="1012190" cy="1012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-635" y="647700"/>
            <a:ext cx="1219263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2E3C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瓶颈分析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08660" y="4342130"/>
            <a:ext cx="324104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逆序时，每一步只能移动 1 格，效率较低。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708660" y="3490595"/>
            <a:ext cx="3240405" cy="333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逆序问题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63415" y="4342130"/>
            <a:ext cx="324104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让元素“大步”跳跃，减少总比较次数，提升排序效率。</a:t>
            </a: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463415" y="3490595"/>
            <a:ext cx="3240405" cy="333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改进思路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01025" y="4342130"/>
            <a:ext cx="324104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探索改进插入排序的方法，引入希尔排序。</a:t>
            </a: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8201025" y="3490595"/>
            <a:ext cx="3240405" cy="333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思路总结</a:t>
            </a:r>
            <a:endParaRPr lang="en-US" sz="1600" dirty="0"/>
          </a:p>
        </p:txBody>
      </p:sp>
      <p:pic>
        <p:nvPicPr>
          <p:cNvPr id="27" name="Image 0" descr="https://kimi-img.moonshot.cn/pub/slides/slides_tmpl/image/25-06-01-00:30:22-d0tit7k75iks2gau4pp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0855" y="2247265"/>
            <a:ext cx="780415" cy="730250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6-01-00:30:22-d0tit7k75iks2gau4pq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195" y="2247265"/>
            <a:ext cx="780415" cy="730250"/>
          </a:xfrm>
          <a:prstGeom prst="rect">
            <a:avLst/>
          </a:prstGeom>
        </p:spPr>
      </p:pic>
      <p:pic>
        <p:nvPicPr>
          <p:cNvPr id="29" name="Image 2" descr="https://kimi-img.moonshot.cn/pub/slides/slides_tmpl/image/25-06-01-00:30:22-d0tit7k75iks2gau4pq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1030" y="2224405"/>
            <a:ext cx="780415" cy="730250"/>
          </a:xfrm>
          <a:prstGeom prst="rect">
            <a:avLst/>
          </a:prstGeom>
        </p:spPr>
      </p:pic>
      <p:pic>
        <p:nvPicPr>
          <p:cNvPr id="30" name="Image 3" descr="https://kimi-img.moonshot.cn/pub/slides/slides_tmpl/image/25-06-01-00:30:22-d0tit7k75iks2gau4pr0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580000">
            <a:off x="175260" y="329565"/>
            <a:ext cx="2053590" cy="1509395"/>
          </a:xfrm>
          <a:prstGeom prst="rect">
            <a:avLst/>
          </a:prstGeom>
        </p:spPr>
      </p:pic>
      <p:pic>
        <p:nvPicPr>
          <p:cNvPr id="31" name="Image 4" descr="https://kimi-img.moonshot.cn/pub/slides/slides_tmpl/image/25-06-01-00:30:22-d0tit7k75iks2gau4prg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40000">
            <a:off x="10035540" y="359410"/>
            <a:ext cx="1871345" cy="1477645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10092690" y="8166735"/>
            <a:ext cx="4064000" cy="273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6-01-00:30:20-d0tit7475iks2gau4p7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79145" y="3583305"/>
            <a:ext cx="2131695" cy="2131695"/>
          </a:xfrm>
          <a:prstGeom prst="ellipse">
            <a:avLst/>
          </a:prstGeom>
          <a:solidFill>
            <a:srgbClr val="D0DCFA"/>
          </a:solidFill>
          <a:ln/>
        </p:spPr>
      </p:sp>
      <p:sp>
        <p:nvSpPr>
          <p:cNvPr id="5" name="Text 3"/>
          <p:cNvSpPr/>
          <p:nvPr/>
        </p:nvSpPr>
        <p:spPr>
          <a:xfrm>
            <a:off x="779145" y="3583305"/>
            <a:ext cx="2131695" cy="2131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1300000">
            <a:off x="3216910" y="-680720"/>
            <a:ext cx="9368155" cy="8120380"/>
          </a:xfrm>
          <a:custGeom>
            <a:avLst/>
            <a:gdLst/>
            <a:ahLst/>
            <a:cxnLst/>
            <a:rect l="l" t="t" r="r" b="b"/>
            <a:pathLst>
              <a:path w="9368155" h="8120380">
                <a:moveTo>
                  <a:pt x="6970395" y="0"/>
                </a:moveTo>
                <a:cubicBezTo>
                  <a:pt x="8294370" y="0"/>
                  <a:pt x="9368155" y="1073785"/>
                  <a:pt x="9368155" y="2397760"/>
                </a:cubicBezTo>
                <a:cubicBezTo>
                  <a:pt x="9368155" y="3277235"/>
                  <a:pt x="8894445" y="4046220"/>
                  <a:pt x="8188960" y="4463415"/>
                </a:cubicBezTo>
                <a:lnTo>
                  <a:pt x="8168640" y="4474845"/>
                </a:lnTo>
                <a:lnTo>
                  <a:pt x="8176260" y="4490085"/>
                </a:lnTo>
                <a:cubicBezTo>
                  <a:pt x="8343265" y="4826635"/>
                  <a:pt x="8437245" y="5205730"/>
                  <a:pt x="8437245" y="5607050"/>
                </a:cubicBezTo>
                <a:cubicBezTo>
                  <a:pt x="8437245" y="6995160"/>
                  <a:pt x="7312025" y="8120380"/>
                  <a:pt x="5923915" y="8120380"/>
                </a:cubicBezTo>
                <a:cubicBezTo>
                  <a:pt x="4535805" y="8120380"/>
                  <a:pt x="3410585" y="6995160"/>
                  <a:pt x="3410585" y="5607050"/>
                </a:cubicBezTo>
                <a:cubicBezTo>
                  <a:pt x="3410585" y="5574665"/>
                  <a:pt x="3411220" y="5542280"/>
                  <a:pt x="3412490" y="5509895"/>
                </a:cubicBezTo>
                <a:lnTo>
                  <a:pt x="3413125" y="5494020"/>
                </a:lnTo>
                <a:lnTo>
                  <a:pt x="3386455" y="5505450"/>
                </a:lnTo>
                <a:cubicBezTo>
                  <a:pt x="3094990" y="5629275"/>
                  <a:pt x="2774315" y="5697220"/>
                  <a:pt x="2437765" y="5697220"/>
                </a:cubicBezTo>
                <a:cubicBezTo>
                  <a:pt x="1091565" y="5697220"/>
                  <a:pt x="0" y="4605655"/>
                  <a:pt x="0" y="3259455"/>
                </a:cubicBezTo>
                <a:cubicBezTo>
                  <a:pt x="0" y="1913255"/>
                  <a:pt x="1091565" y="821690"/>
                  <a:pt x="2437765" y="821690"/>
                </a:cubicBezTo>
                <a:cubicBezTo>
                  <a:pt x="3363595" y="821690"/>
                  <a:pt x="4168775" y="1337310"/>
                  <a:pt x="4581525" y="2097405"/>
                </a:cubicBezTo>
                <a:lnTo>
                  <a:pt x="4589145" y="2112645"/>
                </a:lnTo>
                <a:lnTo>
                  <a:pt x="4591685" y="2092325"/>
                </a:lnTo>
                <a:cubicBezTo>
                  <a:pt x="4742180" y="912495"/>
                  <a:pt x="5749290" y="0"/>
                  <a:pt x="6970395" y="0"/>
                </a:cubicBezTo>
                <a:close/>
              </a:path>
            </a:pathLst>
          </a:custGeom>
          <a:solidFill>
            <a:srgbClr val="B2C3F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 rot="21300000">
            <a:off x="3216910" y="-680720"/>
            <a:ext cx="9368155" cy="81203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74490" y="2237105"/>
            <a:ext cx="2787015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Donald Shell 1959 提出希尔排序，通过分组和大步距排序，提升效率。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174490" y="1505585"/>
            <a:ext cx="2708275" cy="296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希尔排序历史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057515" y="1270635"/>
            <a:ext cx="385445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希尔排序解决了插入排序的瓶颈问题，大幅提升了排序效率。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022590" y="797560"/>
            <a:ext cx="4092420" cy="296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希尔排序意义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472045" y="4552315"/>
            <a:ext cx="391033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希尔排序是插入排序的改进版本，通过分组和大步距排序，实现高效排序。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472045" y="4106664"/>
            <a:ext cx="4033492" cy="296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引入总结</a:t>
            </a:r>
            <a:endParaRPr lang="en-US" sz="1600" dirty="0"/>
          </a:p>
        </p:txBody>
      </p:sp>
      <p:pic>
        <p:nvPicPr>
          <p:cNvPr id="14" name="Image 0" descr="https://kimi-img.moonshot.cn/pub/slides/slides_tmpl/image/25-06-01-00:30:23-d0tit7s75iks2gau4pt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7515" y="316865"/>
            <a:ext cx="621030" cy="58166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6-01-00:30:23-d0tit7s75iks2gau4pv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5445" y="965835"/>
            <a:ext cx="621030" cy="58166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6-01-00:30:23-d0tit7s75iks2gau4pu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7615" y="3583305"/>
            <a:ext cx="621030" cy="58166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29895" y="1187450"/>
            <a:ext cx="2911475" cy="70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引入希尔排序</a:t>
            </a:r>
            <a:endParaRPr lang="en-US" sz="1600" dirty="0"/>
          </a:p>
        </p:txBody>
      </p:sp>
      <p:pic>
        <p:nvPicPr>
          <p:cNvPr id="18" name="Image 3" descr="https://kimi-img.moonshot.cn/pub/slides/slides_tmpl/image/25-06-01-00:30:22-d0tit7k75iks2gau4pi0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895" y="2281555"/>
            <a:ext cx="1461135" cy="212090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6-01-00:30:23-d0tit7s75iks2gau4pug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80000" flipH="1">
            <a:off x="683260" y="2100580"/>
            <a:ext cx="3910330" cy="4919980"/>
          </a:xfrm>
          <a:prstGeom prst="rect">
            <a:avLst/>
          </a:prstGeom>
        </p:spPr>
      </p:pic>
      <p:pic>
        <p:nvPicPr>
          <p:cNvPr id="20" name="Image 5" descr="https://kimi-img.moonshot.cn/pub/slides/slides_tmpl/image/25-06-01-00:30:21-d0tit7c75iks2gau4pe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265" y="415925"/>
            <a:ext cx="2703830" cy="495935"/>
          </a:xfrm>
          <a:prstGeom prst="rect">
            <a:avLst/>
          </a:prstGeom>
        </p:spPr>
      </p:pic>
      <p:sp>
        <p:nvSpPr>
          <p:cNvPr id="21" name="Shape 13"/>
          <p:cNvSpPr/>
          <p:nvPr/>
        </p:nvSpPr>
        <p:spPr>
          <a:xfrm>
            <a:off x="504190" y="6040120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 w="38100">
            <a:solidFill>
              <a:srgbClr val="1E386B"/>
            </a:solidFill>
            <a:prstDash val="solid"/>
          </a:ln>
        </p:spPr>
      </p:sp>
      <p:sp>
        <p:nvSpPr>
          <p:cNvPr id="22" name="Text 14"/>
          <p:cNvSpPr/>
          <p:nvPr/>
        </p:nvSpPr>
        <p:spPr>
          <a:xfrm>
            <a:off x="504190" y="6040120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215900" y="6073775"/>
            <a:ext cx="233934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E38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2383155"/>
          </a:xfrm>
          <a:prstGeom prst="roundRect">
            <a:avLst>
              <a:gd name="adj" fmla="val 0"/>
            </a:avLst>
          </a:prstGeom>
          <a:solidFill>
            <a:srgbClr val="ECE4CD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23831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2383155"/>
            <a:ext cx="12192000" cy="447611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2383155"/>
            <a:ext cx="12192000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6895" y="588010"/>
            <a:ext cx="2409825" cy="7473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DD5142">
                  <a:alpha val="0"/>
                </a:srgbClr>
              </a:gs>
              <a:gs pos="10000">
                <a:srgbClr val="DD5142">
                  <a:alpha val="0"/>
                </a:srgbClr>
              </a:gs>
              <a:gs pos="100000">
                <a:srgbClr val="DD5142"/>
              </a:gs>
            </a:gsLst>
            <a:lin ang="1098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556895" y="588010"/>
            <a:ext cx="2409825" cy="747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3740" y="4184015"/>
            <a:ext cx="324104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选定递减增量序列（经典：gap = n//2, n//4, … 1），逐步缩小增量。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13740" y="3197860"/>
            <a:ext cx="3240405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选定增量序列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485005" y="4184015"/>
            <a:ext cx="324104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对每个 gap，把数组分成 gap 组，组内做插入排序，逐步实现局部有序。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485005" y="3197860"/>
            <a:ext cx="3240405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分组插入排序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256270" y="4184015"/>
            <a:ext cx="324104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 gap 递减到 1 时，退化为普通插入排序，此时数据已“基本有序”。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256270" y="3197860"/>
            <a:ext cx="3240405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退化为插入排序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2790" y="588010"/>
            <a:ext cx="6324600" cy="739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排序思想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47615" y="1433195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FCF8E5"/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047615" y="1433195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67910" y="1466850"/>
            <a:ext cx="212217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0" y="6475730"/>
            <a:ext cx="12192000" cy="383540"/>
          </a:xfrm>
          <a:prstGeom prst="roundRect">
            <a:avLst>
              <a:gd name="adj" fmla="val 0"/>
            </a:avLst>
          </a:prstGeom>
          <a:solidFill>
            <a:srgbClr val="C15145"/>
          </a:solidFill>
          <a:ln/>
        </p:spPr>
      </p:sp>
      <p:sp>
        <p:nvSpPr>
          <p:cNvPr id="19" name="Text 17"/>
          <p:cNvSpPr/>
          <p:nvPr/>
        </p:nvSpPr>
        <p:spPr>
          <a:xfrm>
            <a:off x="0" y="6475730"/>
            <a:ext cx="12192000" cy="383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0" descr="https://kimi-img.moonshot.cn/pub/slides/slides_tmpl/image/25-06-01-00:30:23-d0tit7s75iks2gau4q0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145" y="114935"/>
            <a:ext cx="2446020" cy="2879725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6-01-00:30:22-d0tit7k75iks2gau4pi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0250" y="2887345"/>
            <a:ext cx="1461135" cy="21209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6-01-00:30:22-d0tit7k75iks2gau4pi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8505" y="2887345"/>
            <a:ext cx="1461135" cy="21209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6-01-00:30:22-d0tit7k75iks2gau4pi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625" y="2887345"/>
            <a:ext cx="1461135" cy="212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31165" y="2264410"/>
            <a:ext cx="3321685" cy="3911600"/>
          </a:xfrm>
          <a:prstGeom prst="roundRect">
            <a:avLst>
              <a:gd name="adj" fmla="val 12504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3116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428355" y="2264410"/>
            <a:ext cx="3321685" cy="3911600"/>
          </a:xfrm>
          <a:prstGeom prst="roundRect">
            <a:avLst>
              <a:gd name="adj" fmla="val 12736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42835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30530" y="446405"/>
            <a:ext cx="11323955" cy="1580515"/>
          </a:xfrm>
          <a:prstGeom prst="roundRect">
            <a:avLst/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30530" y="446405"/>
            <a:ext cx="11323955" cy="1580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60706" y="1753870"/>
            <a:ext cx="2456181" cy="1935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</a:t>
            </a:r>
            <a:r>
              <a:rPr lang="en-US" sz="3200" b="1" dirty="0" err="1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演示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0710" y="3620770"/>
            <a:ext cx="294005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gap = 4 → 组 (7,3), (6,2), (5,1) 局部有序，逐步展示每轮排序过程。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600710" y="2634615"/>
            <a:ext cx="2940050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排序步骤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582025" y="3620770"/>
            <a:ext cx="294005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经过多轮分组和插入排序，最终完成排序，展示排序后的结果。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8582025" y="2634615"/>
            <a:ext cx="2940050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排序完成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00075" y="1151890"/>
            <a:ext cx="10921365" cy="366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初始数组，展示排序前的状态。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601345" y="641985"/>
            <a:ext cx="10919460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初始状态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371590" y="5779135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 w="38100">
            <a:solidFill>
              <a:srgbClr val="222A3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371590" y="5779135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41085" y="5812790"/>
            <a:ext cx="222377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  <p:pic>
        <p:nvPicPr>
          <p:cNvPr id="20" name="Image 0" descr="https://kimi-img.moonshot.cn/pub/slides/slides_tmpl/image/25-06-01-00:30:24-d0tit8475iks2gau4q3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7660" y="2455545"/>
            <a:ext cx="4704715" cy="55791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48BBCE3-2D1C-DFE1-7CED-F847B930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046" y="3057851"/>
            <a:ext cx="2145311" cy="1125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82F4B-89F9-B943-F21A-C1BB9F055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5653AD9A-B994-BAA5-8374-3DDFDD6A2327}"/>
              </a:ext>
            </a:extLst>
          </p:cNvPr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3B5A090-C96D-E94D-E774-70FFF277D02F}"/>
              </a:ext>
            </a:extLst>
          </p:cNvPr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974E7B6-0390-48D5-1AEC-61DEA4653F44}"/>
              </a:ext>
            </a:extLst>
          </p:cNvPr>
          <p:cNvSpPr/>
          <p:nvPr/>
        </p:nvSpPr>
        <p:spPr>
          <a:xfrm>
            <a:off x="431165" y="2264410"/>
            <a:ext cx="3321685" cy="3911600"/>
          </a:xfrm>
          <a:prstGeom prst="roundRect">
            <a:avLst>
              <a:gd name="adj" fmla="val 12504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6223247-B13E-3565-46B0-26B1602A6614}"/>
              </a:ext>
            </a:extLst>
          </p:cNvPr>
          <p:cNvSpPr/>
          <p:nvPr/>
        </p:nvSpPr>
        <p:spPr>
          <a:xfrm>
            <a:off x="43116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431785A3-86B2-75B6-BE06-52C6849DD2EF}"/>
              </a:ext>
            </a:extLst>
          </p:cNvPr>
          <p:cNvSpPr/>
          <p:nvPr/>
        </p:nvSpPr>
        <p:spPr>
          <a:xfrm>
            <a:off x="8428355" y="2264410"/>
            <a:ext cx="3321685" cy="3911600"/>
          </a:xfrm>
          <a:prstGeom prst="roundRect">
            <a:avLst>
              <a:gd name="adj" fmla="val 12736"/>
            </a:avLst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73F83D5-296F-6D8B-E7EA-3D0854FE36F6}"/>
              </a:ext>
            </a:extLst>
          </p:cNvPr>
          <p:cNvSpPr/>
          <p:nvPr/>
        </p:nvSpPr>
        <p:spPr>
          <a:xfrm>
            <a:off x="8428355" y="2264410"/>
            <a:ext cx="3321685" cy="391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CF230B1E-6E49-E0B1-FC9B-63445F003D25}"/>
              </a:ext>
            </a:extLst>
          </p:cNvPr>
          <p:cNvSpPr/>
          <p:nvPr/>
        </p:nvSpPr>
        <p:spPr>
          <a:xfrm>
            <a:off x="430530" y="446405"/>
            <a:ext cx="11323955" cy="1580515"/>
          </a:xfrm>
          <a:prstGeom prst="roundRect">
            <a:avLst/>
          </a:prstGeom>
          <a:solidFill>
            <a:srgbClr val="FAF3D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AAB8776-1A8A-6B5B-35D8-368E5159CAC8}"/>
              </a:ext>
            </a:extLst>
          </p:cNvPr>
          <p:cNvSpPr/>
          <p:nvPr/>
        </p:nvSpPr>
        <p:spPr>
          <a:xfrm>
            <a:off x="430530" y="446405"/>
            <a:ext cx="11323955" cy="1580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EF96A5D-7BE1-A8BD-CDAF-964695F7AEC2}"/>
              </a:ext>
            </a:extLst>
          </p:cNvPr>
          <p:cNvSpPr/>
          <p:nvPr/>
        </p:nvSpPr>
        <p:spPr>
          <a:xfrm>
            <a:off x="5660706" y="1753870"/>
            <a:ext cx="2456181" cy="1935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代码</a:t>
            </a:r>
            <a:r>
              <a:rPr lang="en-US" sz="3200" b="1" dirty="0" err="1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演示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D0295039-1437-8362-B51F-FD815D71F757}"/>
              </a:ext>
            </a:extLst>
          </p:cNvPr>
          <p:cNvSpPr/>
          <p:nvPr/>
        </p:nvSpPr>
        <p:spPr>
          <a:xfrm>
            <a:off x="600710" y="3620770"/>
            <a:ext cx="294005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gap = 4 → 组 (7,3), (6,2), (5,1) 局部有序，逐步展示每轮排序过程。</a:t>
            </a:r>
            <a:endParaRPr lang="en-US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36B39AFF-B25F-8ACA-F44C-54E0A482944D}"/>
              </a:ext>
            </a:extLst>
          </p:cNvPr>
          <p:cNvSpPr/>
          <p:nvPr/>
        </p:nvSpPr>
        <p:spPr>
          <a:xfrm>
            <a:off x="600710" y="2634615"/>
            <a:ext cx="2940050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排序步骤</a:t>
            </a:r>
            <a:endParaRPr lang="en-US" sz="16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1864CCA1-212E-F4EA-CEFB-D62DFC2DEA80}"/>
              </a:ext>
            </a:extLst>
          </p:cNvPr>
          <p:cNvSpPr/>
          <p:nvPr/>
        </p:nvSpPr>
        <p:spPr>
          <a:xfrm>
            <a:off x="8582025" y="3620770"/>
            <a:ext cx="294005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经过多轮分组和插入排序，最终完成排序，展示排序后的结果。</a:t>
            </a:r>
            <a:endParaRPr lang="en-US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37C600D-60D1-05B8-71B5-B11F269CFA03}"/>
              </a:ext>
            </a:extLst>
          </p:cNvPr>
          <p:cNvSpPr/>
          <p:nvPr/>
        </p:nvSpPr>
        <p:spPr>
          <a:xfrm>
            <a:off x="8582025" y="2634615"/>
            <a:ext cx="2940050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排序完成</a:t>
            </a:r>
            <a:endParaRPr lang="en-US" sz="16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47F2FA36-B36C-4DCD-73ED-86798C3F44CA}"/>
              </a:ext>
            </a:extLst>
          </p:cNvPr>
          <p:cNvSpPr/>
          <p:nvPr/>
        </p:nvSpPr>
        <p:spPr>
          <a:xfrm>
            <a:off x="600075" y="1151890"/>
            <a:ext cx="10921365" cy="366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初始数组，展示排序前的状态。</a:t>
            </a:r>
            <a:endParaRPr lang="en-US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7F9A7875-00D4-6A3A-B4C4-865FE13BD9D5}"/>
              </a:ext>
            </a:extLst>
          </p:cNvPr>
          <p:cNvSpPr/>
          <p:nvPr/>
        </p:nvSpPr>
        <p:spPr>
          <a:xfrm>
            <a:off x="601345" y="641985"/>
            <a:ext cx="10919460" cy="40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初始状态</a:t>
            </a:r>
            <a:endParaRPr lang="en-US" sz="1600" dirty="0"/>
          </a:p>
        </p:txBody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F4E07665-26D5-DB42-C50C-359592A6CA8A}"/>
              </a:ext>
            </a:extLst>
          </p:cNvPr>
          <p:cNvSpPr/>
          <p:nvPr/>
        </p:nvSpPr>
        <p:spPr>
          <a:xfrm>
            <a:off x="6371590" y="5779135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 w="38100">
            <a:solidFill>
              <a:srgbClr val="222A35"/>
            </a:solidFill>
            <a:prstDash val="solid"/>
          </a:ln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94002C4-0183-06BC-EEF9-4856BFFEEBF7}"/>
              </a:ext>
            </a:extLst>
          </p:cNvPr>
          <p:cNvSpPr/>
          <p:nvPr/>
        </p:nvSpPr>
        <p:spPr>
          <a:xfrm>
            <a:off x="6371590" y="5779135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385EADD0-B31F-A27B-8EBD-7F1D2E49CA51}"/>
              </a:ext>
            </a:extLst>
          </p:cNvPr>
          <p:cNvSpPr/>
          <p:nvPr/>
        </p:nvSpPr>
        <p:spPr>
          <a:xfrm>
            <a:off x="6141085" y="5812790"/>
            <a:ext cx="222377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  <p:pic>
        <p:nvPicPr>
          <p:cNvPr id="20" name="Image 0" descr="https://kimi-img.moonshot.cn/pub/slides/slides_tmpl/image/25-06-01-00:30:24-d0tit8475iks2gau4q30.svg">
            <a:extLst>
              <a:ext uri="{FF2B5EF4-FFF2-40B4-BE49-F238E27FC236}">
                <a16:creationId xmlns:a16="http://schemas.microsoft.com/office/drawing/2014/main" id="{4913BFBF-1D3D-55C2-513C-DB4E7FDE8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7660" y="2455545"/>
            <a:ext cx="4704715" cy="55791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9514D31-D572-589B-92E1-BB3F100C5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66" y="679253"/>
            <a:ext cx="10235882" cy="53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8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课堂练习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6-01-00:30:20-d0tit7475iks2gau4p7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0875" y="597535"/>
            <a:ext cx="2409825" cy="7473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BB7F5">
                  <a:alpha val="0"/>
                </a:srgbClr>
              </a:gs>
              <a:gs pos="10000">
                <a:srgbClr val="9BB7F5">
                  <a:alpha val="0"/>
                </a:srgbClr>
              </a:gs>
              <a:gs pos="100000">
                <a:srgbClr val="9BB7F5"/>
              </a:gs>
            </a:gsLst>
            <a:lin ang="1098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650875" y="597535"/>
            <a:ext cx="2409825" cy="747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74370" y="1856105"/>
            <a:ext cx="5678170" cy="4580890"/>
          </a:xfrm>
          <a:custGeom>
            <a:avLst/>
            <a:gdLst/>
            <a:ahLst/>
            <a:cxnLst/>
            <a:rect l="l" t="t" r="r" b="b"/>
            <a:pathLst>
              <a:path w="5678170" h="4580890">
                <a:moveTo>
                  <a:pt x="0" y="277512"/>
                </a:moveTo>
                <a:lnTo>
                  <a:pt x="0" y="4303378"/>
                </a:lnTo>
                <a:cubicBezTo>
                  <a:pt x="0" y="4456642"/>
                  <a:pt x="140664" y="4580890"/>
                  <a:pt x="314181" y="4580890"/>
                </a:cubicBezTo>
                <a:lnTo>
                  <a:pt x="4386359" y="4580890"/>
                </a:lnTo>
                <a:cubicBezTo>
                  <a:pt x="4534313" y="4580890"/>
                  <a:pt x="4662216" y="4489716"/>
                  <a:pt x="4693458" y="4361977"/>
                </a:cubicBezTo>
                <a:lnTo>
                  <a:pt x="5678170" y="336116"/>
                </a:lnTo>
                <a:cubicBezTo>
                  <a:pt x="5720452" y="163237"/>
                  <a:pt x="5571310" y="0"/>
                  <a:pt x="5371070" y="0"/>
                </a:cubicBezTo>
                <a:lnTo>
                  <a:pt x="314181" y="0"/>
                </a:lnTo>
                <a:cubicBezTo>
                  <a:pt x="140664" y="0"/>
                  <a:pt x="0" y="124246"/>
                  <a:pt x="0" y="277512"/>
                </a:cubicBezTo>
                <a:close/>
              </a:path>
            </a:pathLst>
          </a:custGeom>
          <a:solidFill>
            <a:srgbClr val="ECE4CD"/>
          </a:solidFill>
          <a:ln/>
        </p:spPr>
      </p:sp>
      <p:sp>
        <p:nvSpPr>
          <p:cNvPr id="7" name="Text 5"/>
          <p:cNvSpPr/>
          <p:nvPr/>
        </p:nvSpPr>
        <p:spPr>
          <a:xfrm>
            <a:off x="674370" y="1856105"/>
            <a:ext cx="5678170" cy="45808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flipH="1" flipV="1">
            <a:off x="5763895" y="1856105"/>
            <a:ext cx="5656580" cy="4580890"/>
          </a:xfrm>
          <a:custGeom>
            <a:avLst/>
            <a:gdLst/>
            <a:ahLst/>
            <a:cxnLst/>
            <a:rect l="l" t="t" r="r" b="b"/>
            <a:pathLst>
              <a:path w="5656580" h="4580890">
                <a:moveTo>
                  <a:pt x="0" y="277512"/>
                </a:moveTo>
                <a:lnTo>
                  <a:pt x="0" y="4303378"/>
                </a:lnTo>
                <a:cubicBezTo>
                  <a:pt x="0" y="4456642"/>
                  <a:pt x="140129" y="4580890"/>
                  <a:pt x="312986" y="4580890"/>
                </a:cubicBezTo>
                <a:lnTo>
                  <a:pt x="4369681" y="4580890"/>
                </a:lnTo>
                <a:cubicBezTo>
                  <a:pt x="4517072" y="4580890"/>
                  <a:pt x="4644489" y="4489716"/>
                  <a:pt x="4675612" y="4361977"/>
                </a:cubicBezTo>
                <a:lnTo>
                  <a:pt x="5656580" y="336116"/>
                </a:lnTo>
                <a:cubicBezTo>
                  <a:pt x="5698701" y="163237"/>
                  <a:pt x="5550127" y="0"/>
                  <a:pt x="5350648" y="0"/>
                </a:cubicBezTo>
                <a:lnTo>
                  <a:pt x="312986" y="0"/>
                </a:lnTo>
                <a:cubicBezTo>
                  <a:pt x="140129" y="0"/>
                  <a:pt x="0" y="124246"/>
                  <a:pt x="0" y="277512"/>
                </a:cubicBezTo>
                <a:close/>
              </a:path>
            </a:pathLst>
          </a:custGeom>
          <a:solidFill>
            <a:srgbClr val="C3D3F9"/>
          </a:solidFill>
          <a:ln/>
        </p:spPr>
      </p:sp>
      <p:sp>
        <p:nvSpPr>
          <p:cNvPr id="9" name="Text 7"/>
          <p:cNvSpPr/>
          <p:nvPr/>
        </p:nvSpPr>
        <p:spPr>
          <a:xfrm>
            <a:off x="5763895" y="1856105"/>
            <a:ext cx="5656580" cy="45808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79195" y="3742690"/>
            <a:ext cx="3171825" cy="1025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手动对 [7, 6, 5, 4, 3, 2, 1] 做插入排序，记录移动次数，加深对插入排序的理解。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179195" y="2936404"/>
            <a:ext cx="3171190" cy="51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手动排序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24775" y="3742690"/>
            <a:ext cx="3171825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总结手动排序过程，巩固插入排序的实现细节。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724775" y="2936404"/>
            <a:ext cx="3171190" cy="513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练习总结</a:t>
            </a:r>
            <a:endParaRPr lang="en-US" sz="1600" dirty="0"/>
          </a:p>
        </p:txBody>
      </p:sp>
      <p:pic>
        <p:nvPicPr>
          <p:cNvPr id="14" name="Image 0" descr="https://kimi-img.moonshot.cn/pub/slides/slides_tmpl/image/25-06-01-00:30:22-d0tit7k75iks2gau4po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5445" y="1932940"/>
            <a:ext cx="3801745" cy="492633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6-01-00:30:22-d0tit7k75iks2gau4pp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3320" y="635"/>
            <a:ext cx="1682750" cy="151892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89000" y="648335"/>
            <a:ext cx="887666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插入排序练习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9899015" y="2307590"/>
            <a:ext cx="795655" cy="39624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 w="38100">
            <a:solidFill>
              <a:srgbClr val="222A3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899015" y="2307590"/>
            <a:ext cx="795655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9899015" y="2341245"/>
            <a:ext cx="795655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1282700" y="2307590"/>
            <a:ext cx="795655" cy="39624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 w="38100">
            <a:solidFill>
              <a:srgbClr val="222A35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1282700" y="2307590"/>
            <a:ext cx="795655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1282700" y="2341245"/>
            <a:ext cx="795655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5" y="-29210"/>
            <a:ext cx="12192000" cy="6858000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635" y="-29210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-29210"/>
            <a:ext cx="12192000" cy="1356360"/>
          </a:xfrm>
          <a:prstGeom prst="roundRect">
            <a:avLst>
              <a:gd name="adj" fmla="val 0"/>
            </a:avLst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-29210"/>
            <a:ext cx="12192000" cy="1356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0" y="2739390"/>
            <a:ext cx="12205970" cy="4118610"/>
          </a:xfrm>
          <a:prstGeom prst="rect">
            <a:avLst/>
          </a:prstGeom>
          <a:solidFill>
            <a:srgbClr val="ECE4CD"/>
          </a:solidFill>
          <a:ln/>
        </p:spPr>
      </p:sp>
      <p:sp>
        <p:nvSpPr>
          <p:cNvPr id="7" name="Text 5"/>
          <p:cNvSpPr/>
          <p:nvPr/>
        </p:nvSpPr>
        <p:spPr>
          <a:xfrm>
            <a:off x="0" y="2739390"/>
            <a:ext cx="12205970" cy="4118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6735" y="4395470"/>
            <a:ext cx="330200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简述希尔排序的分组思想，写出 gap=3 时数组被分成了哪 3 组。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0198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分组思想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4825" y="353060"/>
            <a:ext cx="8263890" cy="593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希尔排序练习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253095" y="4395470"/>
            <a:ext cx="330200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总结希尔排序的分组和组内排序过程，巩固算法理解。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830834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练习总结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99915" y="4395470"/>
            <a:ext cx="3302000" cy="7055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每组分别做插入排序后，记录数组状态，加深对希尔排序的理解。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455160" y="3612985"/>
            <a:ext cx="3202940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组内排序</a:t>
            </a:r>
            <a:endParaRPr lang="en-US" sz="1600" dirty="0"/>
          </a:p>
        </p:txBody>
      </p:sp>
      <p:pic>
        <p:nvPicPr>
          <p:cNvPr id="15" name="Image 0" descr="https://kimi-img.moonshot.cn/pub/slides/slides_tmpl/image/25-06-01-00:30:24-d0tit8475iks2gau4q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2295" y="1017905"/>
            <a:ext cx="13238480" cy="2019935"/>
          </a:xfrm>
          <a:prstGeom prst="rect">
            <a:avLst/>
          </a:prstGeom>
        </p:spPr>
      </p:pic>
      <p:pic>
        <p:nvPicPr>
          <p:cNvPr id="16" name="Image 1" descr="https://kimi-img.moonshot.cn/pub/slides/slides_tmpl/image/25-06-01-00:30:23-d0tit7s75iks2gau4q10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2220" y="1395095"/>
            <a:ext cx="1718310" cy="2063115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6-01-00:30:24-d0tit8475iks2gau4q20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975" y="856615"/>
            <a:ext cx="2545715" cy="2668905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6-01-00:30:24-d0tit8475iks2gau4q2g.sv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7160" y="1559560"/>
            <a:ext cx="1451610" cy="1755140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9792335" y="516255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 w="38100">
            <a:solidFill>
              <a:srgbClr val="222A35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9792335" y="516255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554210" y="549910"/>
            <a:ext cx="223901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小结 &amp; 预告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6-01-00:30:20-d0tit7475iks2gau4p7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0:20-d0tit7475iks2gau4p1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794125" y="3842385"/>
            <a:ext cx="1835785" cy="300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课堂练习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594475" y="3837305"/>
            <a:ext cx="1835785" cy="3004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小结 &amp; 预告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5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7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19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1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3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5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7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2" name="Text 29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4" name="Text 31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6" name="Text 33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8" name="Text 35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0" name="Text 37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2" name="Text 39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4" name="Text 41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6" name="Text 43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8" name="Text 45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0" name="Text 47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2" name="Text 49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3" name="Image 1" descr="https://kimi-img.moonshot.cn/pub/slides/slides_tmpl/image/25-06-01-00:30:20-d0tit7475iks2gau4p1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4" name="Image 2" descr="https://kimi-img.moonshot.cn/pub/slides/slides_tmpl/image/25-06-01-00:30:20-d0tit7475iks2gau4p1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8785" y="1471930"/>
            <a:ext cx="2218690" cy="2265680"/>
          </a:xfrm>
          <a:prstGeom prst="rect">
            <a:avLst/>
          </a:prstGeom>
        </p:spPr>
      </p:pic>
      <p:pic>
        <p:nvPicPr>
          <p:cNvPr id="55" name="Image 3" descr="https://kimi-img.moonshot.cn/pub/slides/slides_tmpl/image/25-06-01-00:30:20-d0tit7475iks2gau4p1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4910" y="951230"/>
            <a:ext cx="956310" cy="976630"/>
          </a:xfrm>
          <a:prstGeom prst="rect">
            <a:avLst/>
          </a:prstGeom>
        </p:spPr>
      </p:pic>
      <p:pic>
        <p:nvPicPr>
          <p:cNvPr id="56" name="Image 4" descr="https://kimi-img.moonshot.cn/pub/slides/slides_tmpl/image/25-06-01-00:30:20-d0tit7475iks2gau4p2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1710" y="451485"/>
            <a:ext cx="2543175" cy="1676400"/>
          </a:xfrm>
          <a:prstGeom prst="rect">
            <a:avLst/>
          </a:prstGeom>
        </p:spPr>
      </p:pic>
      <p:pic>
        <p:nvPicPr>
          <p:cNvPr id="57" name="Image 5" descr="https://kimi-img.moonshot.cn/pub/slides/slides_tmpl/image/25-06-01-00:30:20-d0tit7475iks2gau4p3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0965" y="5801995"/>
            <a:ext cx="1830070" cy="353695"/>
          </a:xfrm>
          <a:prstGeom prst="rect">
            <a:avLst/>
          </a:prstGeom>
        </p:spPr>
      </p:pic>
      <p:sp>
        <p:nvSpPr>
          <p:cNvPr id="60" name="Text 3">
            <a:extLst>
              <a:ext uri="{FF2B5EF4-FFF2-40B4-BE49-F238E27FC236}">
                <a16:creationId xmlns:a16="http://schemas.microsoft.com/office/drawing/2014/main" id="{12B421BA-A191-40F8-2824-7DBBF3045E8C}"/>
              </a:ext>
            </a:extLst>
          </p:cNvPr>
          <p:cNvSpPr/>
          <p:nvPr/>
        </p:nvSpPr>
        <p:spPr>
          <a:xfrm>
            <a:off x="3970337" y="2741154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Times New Roman" panose="02020603050405020304" pitchFamily="18" charset="0"/>
                <a:ea typeface="MiSans" pitchFamily="34" charset="-122"/>
                <a:cs typeface="Times New Roman" panose="02020603050405020304" pitchFamily="18" charset="0"/>
              </a:rPr>
              <a:t>07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 3">
            <a:extLst>
              <a:ext uri="{FF2B5EF4-FFF2-40B4-BE49-F238E27FC236}">
                <a16:creationId xmlns:a16="http://schemas.microsoft.com/office/drawing/2014/main" id="{D58EC500-B32B-148D-ECAC-1A39D76CF08C}"/>
              </a:ext>
            </a:extLst>
          </p:cNvPr>
          <p:cNvSpPr/>
          <p:nvPr/>
        </p:nvSpPr>
        <p:spPr>
          <a:xfrm>
            <a:off x="6805243" y="2747089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Times New Roman" panose="02020603050405020304" pitchFamily="18" charset="0"/>
                <a:ea typeface="MiSans" pitchFamily="34" charset="-122"/>
                <a:cs typeface="Times New Roman" panose="02020603050405020304" pitchFamily="18" charset="0"/>
              </a:rPr>
              <a:t>08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B2C3F7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213995" y="-58228"/>
            <a:ext cx="7449185" cy="2967932"/>
          </a:xfrm>
          <a:custGeom>
            <a:avLst/>
            <a:gdLst/>
            <a:ahLst/>
            <a:cxnLst/>
            <a:rect l="l" t="t" r="r" b="b"/>
            <a:pathLst>
              <a:path w="7449185" h="2967932">
                <a:moveTo>
                  <a:pt x="0" y="2389603"/>
                </a:moveTo>
                <a:cubicBezTo>
                  <a:pt x="190500" y="2503704"/>
                  <a:pt x="573405" y="2844703"/>
                  <a:pt x="1109980" y="2960108"/>
                </a:cubicBezTo>
                <a:cubicBezTo>
                  <a:pt x="1646555" y="3075513"/>
                  <a:pt x="2224405" y="3074861"/>
                  <a:pt x="2683510" y="2967932"/>
                </a:cubicBezTo>
                <a:cubicBezTo>
                  <a:pt x="3142615" y="2861003"/>
                  <a:pt x="3315335" y="2604113"/>
                  <a:pt x="3646805" y="2130104"/>
                </a:cubicBezTo>
                <a:cubicBezTo>
                  <a:pt x="3978275" y="1656096"/>
                  <a:pt x="4555490" y="1075158"/>
                  <a:pt x="5161915" y="766759"/>
                </a:cubicBezTo>
                <a:cubicBezTo>
                  <a:pt x="5768340" y="458360"/>
                  <a:pt x="6691630" y="127793"/>
                  <a:pt x="7449185" y="0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DD514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213995" y="-58228"/>
            <a:ext cx="7449185" cy="296793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24250" y="4477385"/>
            <a:ext cx="8257540" cy="178943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/>
        </p:spPr>
      </p:sp>
      <p:sp>
        <p:nvSpPr>
          <p:cNvPr id="7" name="Text 5"/>
          <p:cNvSpPr/>
          <p:nvPr/>
        </p:nvSpPr>
        <p:spPr>
          <a:xfrm>
            <a:off x="3524250" y="4477385"/>
            <a:ext cx="8257540" cy="1789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257675" y="5165090"/>
            <a:ext cx="717042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总结插入排序和希尔排序的特点，帮助理解两种算法的适用场景。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936348" y="4672026"/>
            <a:ext cx="5076825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小结总结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524250" y="2488565"/>
            <a:ext cx="8257540" cy="178943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/>
        </p:spPr>
      </p:sp>
      <p:sp>
        <p:nvSpPr>
          <p:cNvPr id="11" name="Text 9"/>
          <p:cNvSpPr/>
          <p:nvPr/>
        </p:nvSpPr>
        <p:spPr>
          <a:xfrm>
            <a:off x="3524250" y="2488565"/>
            <a:ext cx="8257540" cy="1789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257675" y="3176270"/>
            <a:ext cx="717042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希尔排序：把“理牌”拆成多轮“远距理牌”，大幅提速，适合大规模数据。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936348" y="2683206"/>
            <a:ext cx="5076825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希尔排序总结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24250" y="504825"/>
            <a:ext cx="8257540" cy="178943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/>
        </p:spPr>
      </p:sp>
      <p:sp>
        <p:nvSpPr>
          <p:cNvPr id="15" name="Text 13"/>
          <p:cNvSpPr/>
          <p:nvPr/>
        </p:nvSpPr>
        <p:spPr>
          <a:xfrm>
            <a:off x="3524250" y="504825"/>
            <a:ext cx="8257540" cy="17894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257675" y="1192530"/>
            <a:ext cx="7170420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插入排序：理牌思维，适合“几乎有序”数据，稳定性高，适合小规模数据。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936348" y="699466"/>
            <a:ext cx="5076825" cy="556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插入排序总结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9900" y="657860"/>
            <a:ext cx="2845435" cy="593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课程小结</a:t>
            </a:r>
            <a:endParaRPr lang="en-US" sz="1600" dirty="0"/>
          </a:p>
        </p:txBody>
      </p:sp>
      <p:pic>
        <p:nvPicPr>
          <p:cNvPr id="19" name="Image 0" descr="https://kimi-img.moonshot.cn/pub/slides/slides_tmpl/image/25-06-01-00:30:23-d0tit7s75iks2gau4q0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6700" y="2043430"/>
            <a:ext cx="4079240" cy="513207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6-01-00:30:20-d0tit7475iks2gau4p5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6885" y="4637405"/>
            <a:ext cx="621030" cy="581660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6-01-00:30:20-d0tit7475iks2gau4p4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7675" y="666750"/>
            <a:ext cx="621030" cy="58166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6-01-00:30:20-d0tit7475iks2gau4p4g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290" y="2675255"/>
            <a:ext cx="621030" cy="581660"/>
          </a:xfrm>
          <a:prstGeom prst="rect">
            <a:avLst/>
          </a:prstGeom>
        </p:spPr>
      </p:pic>
      <p:pic>
        <p:nvPicPr>
          <p:cNvPr id="23" name="Image 4" descr="https://kimi-img.moonshot.cn/pub/slides/slides_tmpl/image/25-06-01-00:30:21-d0tit7c75iks2gau4pe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350" y="409575"/>
            <a:ext cx="2703830" cy="495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125345" y="1523365"/>
            <a:ext cx="9336405" cy="2312035"/>
          </a:xfrm>
          <a:prstGeom prst="roundRect">
            <a:avLst/>
          </a:prstGeom>
          <a:solidFill>
            <a:srgbClr val="B2C3F7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125345" y="1523365"/>
            <a:ext cx="9336405" cy="2312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124710" y="4008755"/>
            <a:ext cx="9337040" cy="2312035"/>
          </a:xfrm>
          <a:prstGeom prst="roundRect">
            <a:avLst/>
          </a:prstGeom>
          <a:solidFill>
            <a:srgbClr val="B2C3F7"/>
          </a:solidFill>
          <a:ln w="38100">
            <a:solidFill>
              <a:srgbClr val="17171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124710" y="4008755"/>
            <a:ext cx="9337040" cy="2312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604260" y="2623185"/>
            <a:ext cx="7141845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下节课将学习分治思想，介绍归并排序和快速排序。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604260" y="1800225"/>
            <a:ext cx="3448050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分治思想登场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727450" y="5076825"/>
            <a:ext cx="7141845" cy="3854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预告下节课内容，激发学员的学习兴趣。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727450" y="4253865"/>
            <a:ext cx="3448050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预告总结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9000" y="648335"/>
            <a:ext cx="887666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下节课预告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98990" y="708660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 w="38100">
            <a:solidFill>
              <a:srgbClr val="1E386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98990" y="708660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432290" y="742315"/>
            <a:ext cx="229616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E38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  <p:pic>
        <p:nvPicPr>
          <p:cNvPr id="16" name="Image 0" descr="https://kimi-img.moonshot.cn/pub/slides/slides_tmpl/image/25-06-01-00:30:20-d0tit7475iks2gau4p4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7210" y="1523365"/>
            <a:ext cx="1463040" cy="1368425"/>
          </a:xfrm>
          <a:prstGeom prst="rect">
            <a:avLst/>
          </a:prstGeom>
        </p:spPr>
      </p:pic>
      <p:pic>
        <p:nvPicPr>
          <p:cNvPr id="17" name="Image 1" descr="https://kimi-img.moonshot.cn/pub/slides/slides_tmpl/image/25-06-01-00:30:20-d0tit7475iks2gau4p4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0685" y="4009390"/>
            <a:ext cx="1463040" cy="1368425"/>
          </a:xfrm>
          <a:prstGeom prst="rect">
            <a:avLst/>
          </a:prstGeom>
        </p:spPr>
      </p:pic>
      <p:pic>
        <p:nvPicPr>
          <p:cNvPr id="18" name="Image 2" descr="https://kimi-img.moonshot.cn/pub/slides/slides_tmpl/image/25-06-01-00:30:22-d0tit7k75iks2gau4ph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820" y="1360805"/>
            <a:ext cx="2805430" cy="5828030"/>
          </a:xfrm>
          <a:prstGeom prst="rect">
            <a:avLst/>
          </a:prstGeom>
        </p:spPr>
      </p:pic>
      <p:pic>
        <p:nvPicPr>
          <p:cNvPr id="19" name="Image 3" descr="https://kimi-img.moonshot.cn/pub/slides/slides_tmpl/image/25-06-01-00:30:21-d0tit7c75iks2gau4pe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20" y="330200"/>
            <a:ext cx="2703830" cy="495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93775" y="2002790"/>
            <a:ext cx="8617585" cy="904875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>
            <a:off x="993775" y="2002790"/>
            <a:ext cx="8617585" cy="904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23620" y="668655"/>
            <a:ext cx="2115820" cy="566420"/>
          </a:xfrm>
          <a:prstGeom prst="roundRect">
            <a:avLst>
              <a:gd name="adj" fmla="val 50000"/>
            </a:avLst>
          </a:prstGeom>
          <a:solidFill>
            <a:srgbClr val="DD5142"/>
          </a:solidFill>
          <a:ln w="63500">
            <a:solidFill>
              <a:srgbClr val="17171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3620" y="668655"/>
            <a:ext cx="2115820" cy="566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23620" y="767715"/>
            <a:ext cx="211582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CHEERS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19187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19187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35642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35642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520974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1520974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6-01-00:30:20-d0tit7475iks2gau4p3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3610" y="4696460"/>
            <a:ext cx="1791335" cy="183007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6-01-00:30:20-d0tit7475iks2gau4p3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3135" y="1235075"/>
            <a:ext cx="974725" cy="996315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930275" y="3126740"/>
            <a:ext cx="8680450" cy="1459230"/>
          </a:xfrm>
          <a:prstGeom prst="roundRect">
            <a:avLst>
              <a:gd name="adj" fmla="val 50000"/>
            </a:avLst>
          </a:prstGeom>
          <a:solidFill>
            <a:srgbClr val="171717"/>
          </a:solidFill>
          <a:ln/>
        </p:spPr>
      </p:sp>
      <p:sp>
        <p:nvSpPr>
          <p:cNvPr id="22" name="Text 18"/>
          <p:cNvSpPr/>
          <p:nvPr/>
        </p:nvSpPr>
        <p:spPr>
          <a:xfrm>
            <a:off x="930275" y="3126740"/>
            <a:ext cx="8680450" cy="1459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1124986" y="3133725"/>
            <a:ext cx="6314908" cy="1479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2466975" y="2113915"/>
            <a:ext cx="3630930" cy="739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感谢您的观看</a:t>
            </a:r>
            <a:endParaRPr lang="en-US" sz="1600" dirty="0"/>
          </a:p>
        </p:txBody>
      </p:sp>
      <p:pic>
        <p:nvPicPr>
          <p:cNvPr id="25" name="Image 2" descr="https://kimi-img.moonshot.cn/pub/slides/slides_tmpl/image/25-06-01-00:30:24-d0tit8475iks2gau4qe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4330" y="-19050"/>
            <a:ext cx="5229225" cy="7251065"/>
          </a:xfrm>
          <a:prstGeom prst="rect">
            <a:avLst/>
          </a:prstGeom>
        </p:spPr>
      </p:pic>
      <p:pic>
        <p:nvPicPr>
          <p:cNvPr id="26" name="Image 3" descr="https://kimi-img.moonshot.cn/pub/slides/slides_tmpl/image/25-06-01-00:30:20-d0tit7475iks2gau4p3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1310" y="4435475"/>
            <a:ext cx="974725" cy="996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</a:t>
            </a:r>
            <a:r>
              <a:rPr lang="zh-CN" alt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说明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6-01-00:30:20-d0tit7475iks2gau4p7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4852035" cy="6860540"/>
          </a:xfrm>
          <a:prstGeom prst="roundRect">
            <a:avLst>
              <a:gd name="adj" fmla="val 0"/>
            </a:avLst>
          </a:prstGeom>
          <a:solidFill>
            <a:srgbClr val="F2E3C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4852035" cy="6860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51400" y="-8255"/>
            <a:ext cx="7354570" cy="686879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5" name="Text 3"/>
          <p:cNvSpPr/>
          <p:nvPr/>
        </p:nvSpPr>
        <p:spPr>
          <a:xfrm>
            <a:off x="4851400" y="-8255"/>
            <a:ext cx="7354570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6275" y="4191635"/>
            <a:ext cx="3448050" cy="237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 err="1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从“理牌”到“大步跳跃</a:t>
            </a:r>
            <a:r>
              <a:rPr lang="en-US" sz="1400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”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76275" y="3276600"/>
            <a:ext cx="3448050" cy="822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插入的力量与高级入门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48335" y="756285"/>
            <a:ext cx="367855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课程信息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6-01-00:30:21-d0tit7c75iks2gau4pc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425" y="2920365"/>
            <a:ext cx="1819910" cy="26416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349365" y="424815"/>
            <a:ext cx="5408930" cy="5295900"/>
          </a:xfrm>
          <a:custGeom>
            <a:avLst/>
            <a:gdLst/>
            <a:ahLst/>
            <a:cxnLst/>
            <a:rect l="l" t="t" r="r" b="b"/>
            <a:pathLst>
              <a:path w="5408930" h="5295900">
                <a:moveTo>
                  <a:pt x="2719518" y="0"/>
                </a:moveTo>
                <a:cubicBezTo>
                  <a:pt x="3415801" y="0"/>
                  <a:pt x="3980855" y="586830"/>
                  <a:pt x="3980855" y="1309946"/>
                </a:cubicBezTo>
                <a:cubicBezTo>
                  <a:pt x="3980855" y="1332393"/>
                  <a:pt x="3980083" y="1354840"/>
                  <a:pt x="3979311" y="1377287"/>
                </a:cubicBezTo>
                <a:lnTo>
                  <a:pt x="3979311" y="1378088"/>
                </a:lnTo>
                <a:lnTo>
                  <a:pt x="3987031" y="1376485"/>
                </a:lnTo>
                <a:cubicBezTo>
                  <a:pt x="4039522" y="1369270"/>
                  <a:pt x="4092785" y="1366063"/>
                  <a:pt x="4147593" y="1366063"/>
                </a:cubicBezTo>
                <a:cubicBezTo>
                  <a:pt x="4843876" y="1366063"/>
                  <a:pt x="5408930" y="1952893"/>
                  <a:pt x="5408930" y="2676009"/>
                </a:cubicBezTo>
                <a:cubicBezTo>
                  <a:pt x="5408930" y="3399124"/>
                  <a:pt x="4843876" y="3985954"/>
                  <a:pt x="4147593" y="3985954"/>
                </a:cubicBezTo>
                <a:cubicBezTo>
                  <a:pt x="4092785" y="3985954"/>
                  <a:pt x="4039522" y="3982748"/>
                  <a:pt x="3987031" y="3975533"/>
                </a:cubicBezTo>
                <a:lnTo>
                  <a:pt x="3980855" y="3974731"/>
                </a:lnTo>
                <a:lnTo>
                  <a:pt x="3980855" y="3985954"/>
                </a:lnTo>
                <a:cubicBezTo>
                  <a:pt x="3980855" y="4709070"/>
                  <a:pt x="3415801" y="5295900"/>
                  <a:pt x="2719518" y="5295900"/>
                </a:cubicBezTo>
                <a:cubicBezTo>
                  <a:pt x="2023235" y="5295900"/>
                  <a:pt x="1458180" y="4709070"/>
                  <a:pt x="1458180" y="3985954"/>
                </a:cubicBezTo>
                <a:lnTo>
                  <a:pt x="1458180" y="3969921"/>
                </a:lnTo>
                <a:lnTo>
                  <a:pt x="1453549" y="3970722"/>
                </a:lnTo>
                <a:cubicBezTo>
                  <a:pt x="1391022" y="3981144"/>
                  <a:pt x="1326952" y="3985954"/>
                  <a:pt x="1261337" y="3985954"/>
                </a:cubicBezTo>
                <a:cubicBezTo>
                  <a:pt x="565054" y="3985954"/>
                  <a:pt x="0" y="3399124"/>
                  <a:pt x="0" y="2676009"/>
                </a:cubicBezTo>
                <a:cubicBezTo>
                  <a:pt x="0" y="1952893"/>
                  <a:pt x="565054" y="1366063"/>
                  <a:pt x="1261337" y="1366063"/>
                </a:cubicBezTo>
                <a:cubicBezTo>
                  <a:pt x="1326952" y="1366063"/>
                  <a:pt x="1391022" y="1370873"/>
                  <a:pt x="1453549" y="1381295"/>
                </a:cubicBezTo>
                <a:lnTo>
                  <a:pt x="1460496" y="1382097"/>
                </a:lnTo>
                <a:lnTo>
                  <a:pt x="1459724" y="1377287"/>
                </a:lnTo>
                <a:cubicBezTo>
                  <a:pt x="1458952" y="1354840"/>
                  <a:pt x="1458180" y="1332393"/>
                  <a:pt x="1458180" y="1309946"/>
                </a:cubicBezTo>
                <a:cubicBezTo>
                  <a:pt x="1458180" y="586830"/>
                  <a:pt x="2023235" y="0"/>
                  <a:pt x="2719518" y="0"/>
                </a:cubicBezTo>
                <a:close/>
              </a:path>
            </a:pathLst>
          </a:custGeom>
          <a:solidFill>
            <a:srgbClr val="DD5142"/>
          </a:solidFill>
          <a:ln/>
        </p:spPr>
      </p:sp>
      <p:sp>
        <p:nvSpPr>
          <p:cNvPr id="11" name="Text 8"/>
          <p:cNvSpPr/>
          <p:nvPr/>
        </p:nvSpPr>
        <p:spPr>
          <a:xfrm>
            <a:off x="6349365" y="424815"/>
            <a:ext cx="5408930" cy="529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790430" y="698500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AFC4CF"/>
          </a:solidFill>
          <a:ln w="38100">
            <a:solidFill>
              <a:srgbClr val="1E386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0430" y="698500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84690" y="732155"/>
            <a:ext cx="217424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E38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  <p:pic>
        <p:nvPicPr>
          <p:cNvPr id="15" name="Image 1" descr="https://kimi-img.moonshot.cn/pub/slides/slides_tmpl/image/25-06-01-00:30:21-d0tit7c75iks2gau4pd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7965" y="40640"/>
            <a:ext cx="5450840" cy="6858000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06-01-00:30:21-d0tit7c75iks2gau4pd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6000" y="4290060"/>
            <a:ext cx="2076450" cy="1517015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06-01-00:30:21-d0tit7c75iks2gau4pe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115" y="424180"/>
            <a:ext cx="2703830" cy="495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6-01-00:30:20-d0tit7475iks2gau4p7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ECE4CD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28040" y="878205"/>
            <a:ext cx="10699115" cy="5633720"/>
          </a:xfrm>
          <a:prstGeom prst="roundRect">
            <a:avLst>
              <a:gd name="adj" fmla="val 7883"/>
            </a:avLst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28040" y="878205"/>
            <a:ext cx="10699115" cy="563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6090" y="534035"/>
            <a:ext cx="11297920" cy="770890"/>
          </a:xfrm>
          <a:prstGeom prst="roundRect">
            <a:avLst/>
          </a:prstGeom>
          <a:solidFill>
            <a:srgbClr val="D14747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66090" y="534035"/>
            <a:ext cx="11297920" cy="7708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511040" y="340487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511040" y="340487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63670" y="505079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963670" y="505079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63670" y="1803400"/>
            <a:ext cx="721360" cy="72136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963670" y="1803400"/>
            <a:ext cx="721360" cy="721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8400" y="605860"/>
            <a:ext cx="10969200" cy="705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理解插入思想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57445" y="1909445"/>
            <a:ext cx="6151245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插入排序类似理扑克牌，将新牌插入已排序区，逐步完成排序。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957445" y="149225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插入排序类比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50205" y="3503930"/>
            <a:ext cx="5605780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插入排序在部分有序数据上效率高，接近 O(n)，适合小规模数据。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5461000" y="308737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部分有序优势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957445" y="5186680"/>
            <a:ext cx="6151245" cy="88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dirty="0">
                <a:solidFill>
                  <a:srgbClr val="222A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掌握插入排序思想，理解其在部分有序数据上的优势，为后续学习打基础。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957445" y="4770120"/>
            <a:ext cx="615124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学习目标总结</a:t>
            </a:r>
            <a:endParaRPr lang="en-US" sz="1600" dirty="0"/>
          </a:p>
        </p:txBody>
      </p:sp>
      <p:pic>
        <p:nvPicPr>
          <p:cNvPr id="21" name="Image 0" descr="https://kimi-img.moonshot.cn/pub/slides/slides_tmpl/image/25-06-01-00:30:22-d0tit7k75iks2gau4ps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0712" y="1911941"/>
            <a:ext cx="471079" cy="471079"/>
          </a:xfrm>
          <a:prstGeom prst="rect">
            <a:avLst/>
          </a:prstGeom>
        </p:spPr>
      </p:pic>
      <p:pic>
        <p:nvPicPr>
          <p:cNvPr id="22" name="Image 1" descr="https://kimi-img.moonshot.cn/pub/slides/slides_tmpl/image/25-06-01-00:30:22-d0tit7k75iks2gau4ps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5595" y="3528348"/>
            <a:ext cx="451905" cy="448254"/>
          </a:xfrm>
          <a:prstGeom prst="rect">
            <a:avLst/>
          </a:prstGeom>
        </p:spPr>
      </p:pic>
      <p:pic>
        <p:nvPicPr>
          <p:cNvPr id="23" name="Image 2" descr="https://kimi-img.moonshot.cn/pub/slides/slides_tmpl/image/25-06-01-00:30:22-d0tit7k75iks2gau4pt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9660" y="5186382"/>
            <a:ext cx="451905" cy="451905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410845" y="2082165"/>
            <a:ext cx="3714750" cy="3714750"/>
          </a:xfrm>
          <a:prstGeom prst="ellipse">
            <a:avLst/>
          </a:prstGeom>
          <a:solidFill>
            <a:srgbClr val="DD5142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410845" y="2082165"/>
            <a:ext cx="3714750" cy="3714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3" descr="https://kimi-img.moonshot.cn/pub/slides/slides_tmpl/image/25-06-01-00:30:23-d0tit7s75iks2gau4pv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5" y="2082165"/>
            <a:ext cx="3542030" cy="3542030"/>
          </a:xfrm>
          <a:prstGeom prst="rect">
            <a:avLst/>
          </a:prstGeom>
        </p:spPr>
      </p:pic>
      <p:sp>
        <p:nvSpPr>
          <p:cNvPr id="27" name="Shape 21"/>
          <p:cNvSpPr/>
          <p:nvPr/>
        </p:nvSpPr>
        <p:spPr>
          <a:xfrm>
            <a:off x="9764395" y="722630"/>
            <a:ext cx="1762760" cy="396240"/>
          </a:xfrm>
          <a:prstGeom prst="roundRect">
            <a:avLst>
              <a:gd name="adj" fmla="val 50000"/>
            </a:avLst>
          </a:prstGeom>
          <a:solidFill>
            <a:srgbClr val="FAF3D7"/>
          </a:solidFill>
          <a:ln w="38100">
            <a:solidFill>
              <a:srgbClr val="222A35"/>
            </a:solidFill>
            <a:prstDash val="solid"/>
          </a:ln>
        </p:spPr>
      </p:sp>
      <p:sp>
        <p:nvSpPr>
          <p:cNvPr id="28" name="Text 22"/>
          <p:cNvSpPr/>
          <p:nvPr/>
        </p:nvSpPr>
        <p:spPr>
          <a:xfrm>
            <a:off x="9764395" y="722630"/>
            <a:ext cx="1762760" cy="3962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9591040" y="756285"/>
            <a:ext cx="2109470" cy="3067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CONTENT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000" cy="6859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650365" y="647700"/>
            <a:ext cx="9207500" cy="98806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9BB7F5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650365" y="647700"/>
            <a:ext cx="9207500" cy="988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650365" y="476250"/>
            <a:ext cx="9207500" cy="98806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DD5142"/>
          </a:solidFill>
          <a:ln w="38100">
            <a:solidFill>
              <a:srgbClr val="0D0D0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50365" y="476250"/>
            <a:ext cx="9207500" cy="9880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6420" y="2520315"/>
            <a:ext cx="3572510" cy="3941445"/>
          </a:xfrm>
          <a:prstGeom prst="roundRect">
            <a:avLst/>
          </a:prstGeom>
          <a:solidFill>
            <a:srgbClr val="D14747"/>
          </a:solidFill>
          <a:ln/>
        </p:spPr>
      </p:sp>
      <p:sp>
        <p:nvSpPr>
          <p:cNvPr id="9" name="Text 7"/>
          <p:cNvSpPr/>
          <p:nvPr/>
        </p:nvSpPr>
        <p:spPr>
          <a:xfrm>
            <a:off x="566420" y="2520315"/>
            <a:ext cx="3572510" cy="3941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833245" y="2082800"/>
            <a:ext cx="1012190" cy="1012190"/>
          </a:xfrm>
          <a:prstGeom prst="ellipse">
            <a:avLst/>
          </a:prstGeom>
          <a:solidFill>
            <a:srgbClr val="D0DCFA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833245" y="2082800"/>
            <a:ext cx="1012190" cy="1012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97680" y="2520315"/>
            <a:ext cx="3572510" cy="3941445"/>
          </a:xfrm>
          <a:prstGeom prst="roundRect">
            <a:avLst/>
          </a:prstGeom>
          <a:solidFill>
            <a:srgbClr val="D14747"/>
          </a:solidFill>
          <a:ln/>
        </p:spPr>
      </p:sp>
      <p:sp>
        <p:nvSpPr>
          <p:cNvPr id="13" name="Text 11"/>
          <p:cNvSpPr/>
          <p:nvPr/>
        </p:nvSpPr>
        <p:spPr>
          <a:xfrm>
            <a:off x="4297680" y="2520315"/>
            <a:ext cx="3572510" cy="3941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64505" y="2082800"/>
            <a:ext cx="1012190" cy="1012190"/>
          </a:xfrm>
          <a:prstGeom prst="ellipse">
            <a:avLst/>
          </a:prstGeom>
          <a:solidFill>
            <a:srgbClr val="D0DCFA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5564505" y="2082800"/>
            <a:ext cx="1012190" cy="1012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028305" y="2520315"/>
            <a:ext cx="3572510" cy="3941445"/>
          </a:xfrm>
          <a:prstGeom prst="roundRect">
            <a:avLst/>
          </a:prstGeom>
          <a:solidFill>
            <a:srgbClr val="D14747"/>
          </a:solidFill>
          <a:ln/>
        </p:spPr>
      </p:sp>
      <p:sp>
        <p:nvSpPr>
          <p:cNvPr id="17" name="Text 15"/>
          <p:cNvSpPr/>
          <p:nvPr/>
        </p:nvSpPr>
        <p:spPr>
          <a:xfrm>
            <a:off x="8028305" y="2520315"/>
            <a:ext cx="3572510" cy="3941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302115" y="2082800"/>
            <a:ext cx="1012190" cy="1012190"/>
          </a:xfrm>
          <a:prstGeom prst="ellipse">
            <a:avLst/>
          </a:prstGeom>
          <a:solidFill>
            <a:srgbClr val="D0DCFA"/>
          </a:solidFill>
          <a:ln w="63500">
            <a:solidFill>
              <a:srgbClr val="0D0D0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302115" y="2082800"/>
            <a:ext cx="1012190" cy="1012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-635" y="647700"/>
            <a:ext cx="1219263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2E3C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希尔排序雏形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08660" y="4342130"/>
            <a:ext cx="324104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希尔排序通过分组和大步距排序，逐步缩小增量，最终实现高效排序。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708660" y="3490595"/>
            <a:ext cx="3240405" cy="333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分组与大步距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63415" y="4342130"/>
            <a:ext cx="3241040" cy="662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通过手动模拟插入排序和希尔排序，加深对算法的理解和掌握。</a:t>
            </a: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463415" y="3490595"/>
            <a:ext cx="3240405" cy="333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手动模拟巩固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01025" y="4342130"/>
            <a:ext cx="3241040" cy="9578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600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认识希尔排序的雏形，掌握分组和大步距思想，提升对排序算法的理解。</a:t>
            </a: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8201025" y="3490595"/>
            <a:ext cx="3240405" cy="333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AF3D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学习目标总结</a:t>
            </a:r>
            <a:endParaRPr lang="en-US" sz="1600" dirty="0"/>
          </a:p>
        </p:txBody>
      </p:sp>
      <p:pic>
        <p:nvPicPr>
          <p:cNvPr id="27" name="Image 0" descr="https://kimi-img.moonshot.cn/pub/slides/slides_tmpl/image/25-06-01-00:30:22-d0tit7k75iks2gau4pp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0855" y="2247265"/>
            <a:ext cx="780415" cy="730250"/>
          </a:xfrm>
          <a:prstGeom prst="rect">
            <a:avLst/>
          </a:prstGeom>
        </p:spPr>
      </p:pic>
      <p:pic>
        <p:nvPicPr>
          <p:cNvPr id="28" name="Image 1" descr="https://kimi-img.moonshot.cn/pub/slides/slides_tmpl/image/25-06-01-00:30:22-d0tit7k75iks2gau4pq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195" y="2247265"/>
            <a:ext cx="780415" cy="730250"/>
          </a:xfrm>
          <a:prstGeom prst="rect">
            <a:avLst/>
          </a:prstGeom>
        </p:spPr>
      </p:pic>
      <p:pic>
        <p:nvPicPr>
          <p:cNvPr id="29" name="Image 2" descr="https://kimi-img.moonshot.cn/pub/slides/slides_tmpl/image/25-06-01-00:30:22-d0tit7k75iks2gau4pq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1030" y="2224405"/>
            <a:ext cx="780415" cy="730250"/>
          </a:xfrm>
          <a:prstGeom prst="rect">
            <a:avLst/>
          </a:prstGeom>
        </p:spPr>
      </p:pic>
      <p:pic>
        <p:nvPicPr>
          <p:cNvPr id="30" name="Image 3" descr="https://kimi-img.moonshot.cn/pub/slides/slides_tmpl/image/25-06-01-00:30:22-d0tit7k75iks2gau4pr0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580000">
            <a:off x="175260" y="329565"/>
            <a:ext cx="2053590" cy="1509395"/>
          </a:xfrm>
          <a:prstGeom prst="rect">
            <a:avLst/>
          </a:prstGeom>
        </p:spPr>
      </p:pic>
      <p:pic>
        <p:nvPicPr>
          <p:cNvPr id="31" name="Image 4" descr="https://kimi-img.moonshot.cn/pub/slides/slides_tmpl/image/25-06-01-00:30:22-d0tit7k75iks2gau4prg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840000">
            <a:off x="10035540" y="359410"/>
            <a:ext cx="1871345" cy="1477645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10092690" y="8166735"/>
            <a:ext cx="4064000" cy="273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65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温故知新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6-01-00:30:20-d0tit7475iks2gau4p7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669</Words>
  <Application>Microsoft Office PowerPoint</Application>
  <PresentationFormat>宽屏</PresentationFormat>
  <Paragraphs>238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Noto Sans SC</vt:lpstr>
      <vt:lpstr>Arial</vt:lpstr>
      <vt:lpstr>Times New Roman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Zitai Wang</cp:lastModifiedBy>
  <cp:revision>7</cp:revision>
  <dcterms:created xsi:type="dcterms:W3CDTF">2025-08-08T09:02:32Z</dcterms:created>
  <dcterms:modified xsi:type="dcterms:W3CDTF">2025-08-08T09:31:33Z</dcterms:modified>
</cp:coreProperties>
</file>